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sldIdLst>
    <p:sldId id="256" r:id="rId2"/>
    <p:sldId id="257" r:id="rId3"/>
    <p:sldId id="258" r:id="rId4"/>
    <p:sldId id="267" r:id="rId5"/>
    <p:sldId id="285" r:id="rId6"/>
    <p:sldId id="269" r:id="rId7"/>
    <p:sldId id="268" r:id="rId8"/>
    <p:sldId id="263" r:id="rId9"/>
    <p:sldId id="259" r:id="rId10"/>
    <p:sldId id="288" r:id="rId11"/>
    <p:sldId id="281" r:id="rId12"/>
    <p:sldId id="282" r:id="rId13"/>
    <p:sldId id="264" r:id="rId14"/>
    <p:sldId id="265" r:id="rId15"/>
    <p:sldId id="275" r:id="rId16"/>
    <p:sldId id="280" r:id="rId17"/>
    <p:sldId id="266" r:id="rId18"/>
    <p:sldId id="270" r:id="rId19"/>
    <p:sldId id="271" r:id="rId20"/>
    <p:sldId id="272" r:id="rId21"/>
    <p:sldId id="273" r:id="rId22"/>
    <p:sldId id="274" r:id="rId23"/>
    <p:sldId id="276" r:id="rId24"/>
    <p:sldId id="277" r:id="rId25"/>
    <p:sldId id="287" r:id="rId26"/>
    <p:sldId id="289" r:id="rId27"/>
    <p:sldId id="278" r:id="rId28"/>
    <p:sldId id="279" r:id="rId29"/>
    <p:sldId id="286" r:id="rId30"/>
    <p:sldId id="283" r:id="rId31"/>
    <p:sldId id="284" r:id="rId3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330862-6296-4697-9078-54F913C7E8A7}" type="datetimeFigureOut">
              <a:rPr lang="de-DE" smtClean="0"/>
              <a:pPr/>
              <a:t>30.04.2013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6C24F-3071-427C-B1BC-FEA359F1827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6C24F-3071-427C-B1BC-FEA359F1827C}" type="slidenum">
              <a:rPr lang="de-DE" smtClean="0"/>
              <a:pPr/>
              <a:t>10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BED75-9F84-46A7-8935-732E07A2D431}" type="datetime1">
              <a:rPr lang="de-DE" smtClean="0"/>
              <a:pPr/>
              <a:t>30.04.2013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DC0E3-FF51-4536-B5EF-2297EFBD514A}" type="datetime1">
              <a:rPr lang="de-DE" smtClean="0"/>
              <a:pPr/>
              <a:t>30.04.2013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0CBD-07DF-4EC6-B076-5670089A95D4}" type="datetime1">
              <a:rPr lang="de-DE" smtClean="0"/>
              <a:pPr/>
              <a:t>30.04.2013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EBC6-0407-4209-A4D0-4F21CAD54897}" type="datetime1">
              <a:rPr lang="de-DE" smtClean="0"/>
              <a:pPr/>
              <a:t>30.04.2013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64B5-B31C-4606-80B5-6038017DFB23}" type="datetime1">
              <a:rPr lang="de-DE" smtClean="0"/>
              <a:pPr/>
              <a:t>30.04.2013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D5C3-983A-47B3-A2D3-3CB599B2349A}" type="datetime1">
              <a:rPr lang="de-DE" smtClean="0"/>
              <a:pPr/>
              <a:t>30.04.2013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83163-A6D1-4D09-BFC6-E0F33F23049C}" type="datetime1">
              <a:rPr lang="de-DE" smtClean="0"/>
              <a:pPr/>
              <a:t>30.04.2013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AA859-E0D6-497C-B447-D2F1178A66C8}" type="datetime1">
              <a:rPr lang="de-DE" smtClean="0"/>
              <a:pPr/>
              <a:t>30.04.2013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58B5E-5E76-49E0-B6B0-5523F93C7C95}" type="datetime1">
              <a:rPr lang="de-DE" smtClean="0"/>
              <a:pPr/>
              <a:t>30.04.2013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652BE-7157-4B3C-B64D-8235EDE0465A}" type="datetime1">
              <a:rPr lang="de-DE" smtClean="0"/>
              <a:pPr/>
              <a:t>30.04.2013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B6C86-A1C4-4538-8099-D767F4EDBFC5}" type="datetime1">
              <a:rPr lang="de-DE" smtClean="0"/>
              <a:pPr/>
              <a:t>30.04.2013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2D369-A669-453A-AD01-1B772F5AE6AA}" type="datetime1">
              <a:rPr lang="de-DE" smtClean="0"/>
              <a:pPr/>
              <a:t>30.04.2013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ED3ED-7800-491E-949F-C3024F31016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4896543"/>
          </a:xfrm>
        </p:spPr>
        <p:txBody>
          <a:bodyPr>
            <a:normAutofit/>
          </a:bodyPr>
          <a:lstStyle/>
          <a:p>
            <a:pPr algn="ctr"/>
            <a:r>
              <a:rPr lang="de-DE" sz="8800" b="1" u="sng" dirty="0" smtClean="0">
                <a:latin typeface="+mn-lt"/>
                <a:cs typeface="Arial" pitchFamily="34" charset="0"/>
              </a:rPr>
              <a:t>Wärmepumpe</a:t>
            </a:r>
            <a:r>
              <a:rPr lang="de-DE" b="1" dirty="0" smtClean="0">
                <a:latin typeface="+mn-lt"/>
                <a:cs typeface="Arial" pitchFamily="34" charset="0"/>
              </a:rPr>
              <a:t/>
            </a:r>
            <a:br>
              <a:rPr lang="de-DE" b="1" dirty="0" smtClean="0">
                <a:latin typeface="+mn-lt"/>
                <a:cs typeface="Arial" pitchFamily="34" charset="0"/>
              </a:rPr>
            </a:br>
            <a:r>
              <a:rPr lang="de-DE" b="1" dirty="0" smtClean="0">
                <a:latin typeface="+mn-lt"/>
                <a:cs typeface="Arial" pitchFamily="34" charset="0"/>
              </a:rPr>
              <a:t/>
            </a:r>
            <a:br>
              <a:rPr lang="de-DE" b="1" dirty="0" smtClean="0">
                <a:latin typeface="+mn-lt"/>
                <a:cs typeface="Arial" pitchFamily="34" charset="0"/>
              </a:rPr>
            </a:br>
            <a:r>
              <a:rPr lang="de-DE" b="1" dirty="0" smtClean="0">
                <a:latin typeface="+mn-lt"/>
                <a:cs typeface="Arial" pitchFamily="34" charset="0"/>
              </a:rPr>
              <a:t/>
            </a:r>
            <a:br>
              <a:rPr lang="de-DE" b="1" dirty="0" smtClean="0">
                <a:latin typeface="+mn-lt"/>
                <a:cs typeface="Arial" pitchFamily="34" charset="0"/>
              </a:rPr>
            </a:br>
            <a:r>
              <a:rPr lang="de-DE" sz="2400" b="1" i="1" dirty="0" smtClean="0">
                <a:latin typeface="+mn-lt"/>
                <a:cs typeface="Arial" pitchFamily="34" charset="0"/>
              </a:rPr>
              <a:t>Energieresourcen schonen</a:t>
            </a:r>
            <a:r>
              <a:rPr lang="de-DE" sz="2400" b="1" dirty="0" smtClean="0">
                <a:latin typeface="+mn-lt"/>
                <a:cs typeface="Arial" pitchFamily="34" charset="0"/>
              </a:rPr>
              <a:t/>
            </a:r>
            <a:br>
              <a:rPr lang="de-DE" sz="2400" b="1" dirty="0" smtClean="0">
                <a:latin typeface="+mn-lt"/>
                <a:cs typeface="Arial" pitchFamily="34" charset="0"/>
              </a:rPr>
            </a:br>
            <a:r>
              <a:rPr lang="de-DE" sz="2700" b="1" dirty="0" smtClean="0">
                <a:latin typeface="+mn-lt"/>
                <a:cs typeface="Arial" pitchFamily="34" charset="0"/>
              </a:rPr>
              <a:t>Referat von Malte Persiel </a:t>
            </a:r>
            <a:br>
              <a:rPr lang="de-DE" sz="2700" b="1" dirty="0" smtClean="0">
                <a:latin typeface="+mn-lt"/>
                <a:cs typeface="Arial" pitchFamily="34" charset="0"/>
              </a:rPr>
            </a:br>
            <a:r>
              <a:rPr lang="de-DE" sz="2700" b="1" dirty="0" smtClean="0">
                <a:latin typeface="+mn-lt"/>
                <a:cs typeface="Arial" pitchFamily="34" charset="0"/>
              </a:rPr>
              <a:t>FOS T 12/13</a:t>
            </a:r>
            <a:r>
              <a:rPr lang="de-DE" b="1" dirty="0" smtClean="0"/>
              <a:t/>
            </a:r>
            <a:br>
              <a:rPr lang="de-DE" b="1" dirty="0" smtClean="0"/>
            </a:b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1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3.4.1 Bodenbeschaffenheit</a:t>
            </a:r>
            <a:endParaRPr lang="de-DE" b="1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</p:nvPr>
        </p:nvGraphicFramePr>
        <p:xfrm>
          <a:off x="467544" y="2636912"/>
          <a:ext cx="8219256" cy="2268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04456"/>
              </a:tblGrid>
              <a:tr h="378075"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ysClr val="windowText" lastClr="000000"/>
                          </a:solidFill>
                        </a:rPr>
                        <a:t>Bodenart</a:t>
                      </a:r>
                      <a:endParaRPr lang="de-DE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ysClr val="windowText" lastClr="000000"/>
                          </a:solidFill>
                        </a:rPr>
                        <a:t>Entzugsleistung - Erdkollektoren</a:t>
                      </a:r>
                      <a:endParaRPr lang="de-D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8075">
                <a:tc>
                  <a:txBody>
                    <a:bodyPr/>
                    <a:lstStyle/>
                    <a:p>
                      <a:pPr algn="ctr"/>
                      <a:r>
                        <a:rPr lang="de-DE" b="0" dirty="0" smtClean="0">
                          <a:solidFill>
                            <a:sysClr val="windowText" lastClr="000000"/>
                          </a:solidFill>
                        </a:rPr>
                        <a:t>Trockener</a:t>
                      </a:r>
                      <a:r>
                        <a:rPr lang="de-DE" b="0" baseline="0" dirty="0" smtClean="0">
                          <a:solidFill>
                            <a:sysClr val="windowText" lastClr="000000"/>
                          </a:solidFill>
                        </a:rPr>
                        <a:t> sandiger Boden</a:t>
                      </a:r>
                      <a:endParaRPr lang="de-DE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baseline="0" dirty="0" smtClean="0">
                          <a:solidFill>
                            <a:sysClr val="windowText" lastClr="000000"/>
                          </a:solidFill>
                          <a:latin typeface="+mn-lt"/>
                        </a:rPr>
                        <a:t>10 – 15 W/m²</a:t>
                      </a:r>
                      <a:endParaRPr lang="de-DE" b="0" dirty="0" smtClean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8075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ysClr val="windowText" lastClr="000000"/>
                          </a:solidFill>
                        </a:rPr>
                        <a:t>Feuchter sandiger Boden</a:t>
                      </a:r>
                      <a:endParaRPr lang="de-D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baseline="0" dirty="0" smtClean="0">
                          <a:solidFill>
                            <a:sysClr val="windowText" lastClr="000000"/>
                          </a:solidFill>
                          <a:latin typeface="+mn-lt"/>
                        </a:rPr>
                        <a:t>15 – 20 W/m²</a:t>
                      </a:r>
                      <a:endParaRPr lang="de-DE" b="0" dirty="0" smtClean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8075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ysClr val="windowText" lastClr="000000"/>
                          </a:solidFill>
                        </a:rPr>
                        <a:t>Trocken lehmiger</a:t>
                      </a:r>
                      <a:r>
                        <a:rPr lang="de-DE" baseline="0" dirty="0" smtClean="0">
                          <a:solidFill>
                            <a:sysClr val="windowText" lastClr="000000"/>
                          </a:solidFill>
                        </a:rPr>
                        <a:t> Boden</a:t>
                      </a:r>
                      <a:endParaRPr lang="de-D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baseline="0" dirty="0" smtClean="0">
                          <a:solidFill>
                            <a:sysClr val="windowText" lastClr="000000"/>
                          </a:solidFill>
                          <a:latin typeface="+mn-lt"/>
                        </a:rPr>
                        <a:t>20 – 25 W/m²</a:t>
                      </a:r>
                      <a:endParaRPr lang="de-DE" b="0" dirty="0" smtClean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8075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ysClr val="windowText" lastClr="000000"/>
                          </a:solidFill>
                        </a:rPr>
                        <a:t>Feuchter lehmiger</a:t>
                      </a:r>
                      <a:r>
                        <a:rPr lang="de-DE" baseline="0" dirty="0" smtClean="0">
                          <a:solidFill>
                            <a:sysClr val="windowText" lastClr="000000"/>
                          </a:solidFill>
                        </a:rPr>
                        <a:t> Boden</a:t>
                      </a:r>
                      <a:endParaRPr lang="de-DE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0" baseline="0" dirty="0" smtClean="0">
                          <a:solidFill>
                            <a:sysClr val="windowText" lastClr="000000"/>
                          </a:solidFill>
                          <a:latin typeface="+mn-lt"/>
                        </a:rPr>
                        <a:t>25 – 30 W/m²</a:t>
                      </a:r>
                      <a:endParaRPr lang="de-DE" b="0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8075">
                <a:tc>
                  <a:txBody>
                    <a:bodyPr/>
                    <a:lstStyle/>
                    <a:p>
                      <a:pPr algn="ctr"/>
                      <a:r>
                        <a:rPr lang="de-DE" b="0" dirty="0" smtClean="0">
                          <a:solidFill>
                            <a:sysClr val="windowText" lastClr="000000"/>
                          </a:solidFill>
                          <a:latin typeface="+mn-lt"/>
                        </a:rPr>
                        <a:t>Grundwasserführender</a:t>
                      </a:r>
                      <a:r>
                        <a:rPr lang="de-DE" b="0" baseline="0" dirty="0" smtClean="0">
                          <a:solidFill>
                            <a:sysClr val="windowText" lastClr="000000"/>
                          </a:solidFill>
                          <a:latin typeface="+mn-lt"/>
                        </a:rPr>
                        <a:t> Boden</a:t>
                      </a:r>
                      <a:endParaRPr lang="de-DE" b="0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0" baseline="0" dirty="0" smtClean="0">
                          <a:solidFill>
                            <a:sysClr val="windowText" lastClr="000000"/>
                          </a:solidFill>
                          <a:latin typeface="+mn-lt"/>
                        </a:rPr>
                        <a:t>30 – 35 W/m²</a:t>
                      </a:r>
                      <a:endParaRPr lang="de-DE" b="0" dirty="0">
                        <a:solidFill>
                          <a:sysClr val="windowText" lastClr="00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10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de-DE" b="1" dirty="0" smtClean="0">
                <a:latin typeface="+mn-lt"/>
                <a:cs typeface="Arial" pitchFamily="34" charset="0"/>
              </a:rPr>
              <a:t>3.5.1 Kosten </a:t>
            </a:r>
            <a:endParaRPr lang="de-DE" b="1" dirty="0">
              <a:latin typeface="+mn-lt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11</a:t>
            </a:fld>
            <a:endParaRPr lang="de-DE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</p:nvPr>
        </p:nvGraphicFramePr>
        <p:xfrm>
          <a:off x="611560" y="1988840"/>
          <a:ext cx="7776864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2592288"/>
                <a:gridCol w="2592288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200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Bauart</a:t>
                      </a:r>
                      <a:r>
                        <a:rPr lang="de-DE" sz="2000" baseline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 / Kosten</a:t>
                      </a:r>
                      <a:endParaRPr lang="de-DE" sz="20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Wärmepumpe mit </a:t>
                      </a:r>
                    </a:p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Erdkollektoren</a:t>
                      </a:r>
                      <a:endParaRPr lang="de-DE" sz="20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Erdwärmesonde</a:t>
                      </a:r>
                      <a:endParaRPr lang="de-DE" sz="20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2000" b="1" dirty="0" err="1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Wärmepumpenan-lage</a:t>
                      </a:r>
                      <a:endParaRPr lang="de-DE" sz="20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Ca.</a:t>
                      </a:r>
                      <a:r>
                        <a:rPr lang="de-DE" sz="2000" baseline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 8000€ - 12000€</a:t>
                      </a:r>
                      <a:endParaRPr lang="de-DE" sz="20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Ca.</a:t>
                      </a:r>
                      <a:r>
                        <a:rPr lang="de-DE" sz="2000" baseline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 8000€ - 12000€</a:t>
                      </a:r>
                      <a:endParaRPr lang="de-DE" sz="2000" dirty="0" smtClean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2000" b="1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Erschließung der Wärme</a:t>
                      </a:r>
                      <a:endParaRPr lang="de-DE" sz="20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3500€ ↑</a:t>
                      </a:r>
                      <a:endParaRPr lang="de-DE" sz="20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6500€ - 11000€</a:t>
                      </a:r>
                      <a:endParaRPr lang="de-DE" sz="20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2000" b="1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Installation</a:t>
                      </a:r>
                      <a:endParaRPr lang="de-DE" sz="20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Ca. 3000€</a:t>
                      </a:r>
                      <a:endParaRPr lang="de-DE" sz="20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Ca. 3000€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2000" b="1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Zubehör (z.B. Rohrleitungen)</a:t>
                      </a:r>
                      <a:endParaRPr lang="de-DE" sz="20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Ca. 1000€</a:t>
                      </a:r>
                      <a:endParaRPr lang="de-DE" sz="20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Ca. 1000€</a:t>
                      </a:r>
                      <a:endParaRPr lang="de-DE" sz="200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3.5.2 Kosten </a:t>
            </a:r>
            <a:endParaRPr lang="de-DE" b="1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</p:nvPr>
        </p:nvGraphicFramePr>
        <p:xfrm>
          <a:off x="611560" y="1988840"/>
          <a:ext cx="7776864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2592288"/>
                <a:gridCol w="2592288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2000" b="1" dirty="0" smtClean="0">
                          <a:solidFill>
                            <a:schemeClr val="tx1"/>
                          </a:solidFill>
                        </a:rPr>
                        <a:t>Bauart</a:t>
                      </a:r>
                      <a:r>
                        <a:rPr lang="de-DE" sz="2000" b="1" baseline="0" dirty="0" smtClean="0">
                          <a:solidFill>
                            <a:schemeClr val="tx1"/>
                          </a:solidFill>
                        </a:rPr>
                        <a:t> / Kosten</a:t>
                      </a:r>
                      <a:endParaRPr lang="de-DE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 smtClean="0">
                          <a:solidFill>
                            <a:schemeClr val="tx1"/>
                          </a:solidFill>
                        </a:rPr>
                        <a:t>Grundwasserwärme-Pumpe</a:t>
                      </a:r>
                      <a:endParaRPr lang="de-DE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b="1" dirty="0" smtClean="0">
                          <a:solidFill>
                            <a:schemeClr val="tx1"/>
                          </a:solidFill>
                        </a:rPr>
                        <a:t>Luft-Wasser-Wärme-Pumpe</a:t>
                      </a:r>
                      <a:endParaRPr lang="de-DE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solidFill>
                            <a:schemeClr val="tx1"/>
                          </a:solidFill>
                        </a:rPr>
                        <a:t>Wärmepumpe</a:t>
                      </a:r>
                      <a:endParaRPr lang="de-DE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</a:rPr>
                        <a:t>Ca. 10000€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</a:rPr>
                        <a:t>Ca. 11000€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solidFill>
                            <a:schemeClr val="tx1"/>
                          </a:solidFill>
                        </a:rPr>
                        <a:t>Erschließung der Wärme</a:t>
                      </a:r>
                      <a:endParaRPr lang="de-DE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</a:rPr>
                        <a:t>Ca. 4000€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</a:rPr>
                        <a:t>Ca. 1000€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solidFill>
                            <a:schemeClr val="tx1"/>
                          </a:solidFill>
                        </a:rPr>
                        <a:t>Installation</a:t>
                      </a:r>
                      <a:endParaRPr lang="de-DE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</a:rPr>
                        <a:t>Ca.</a:t>
                      </a:r>
                      <a:r>
                        <a:rPr lang="de-DE" sz="2000" baseline="0" dirty="0" smtClean="0">
                          <a:solidFill>
                            <a:schemeClr val="tx1"/>
                          </a:solidFill>
                        </a:rPr>
                        <a:t> 3000€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</a:rPr>
                        <a:t>Ca.</a:t>
                      </a:r>
                      <a:r>
                        <a:rPr lang="de-DE" sz="2000" baseline="0" dirty="0" smtClean="0">
                          <a:solidFill>
                            <a:schemeClr val="tx1"/>
                          </a:solidFill>
                        </a:rPr>
                        <a:t> 2000€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solidFill>
                            <a:schemeClr val="tx1"/>
                          </a:solidFill>
                        </a:rPr>
                        <a:t>Zubehör</a:t>
                      </a:r>
                      <a:r>
                        <a:rPr lang="de-DE" sz="2000" b="1" baseline="0" dirty="0" smtClean="0">
                          <a:solidFill>
                            <a:schemeClr val="tx1"/>
                          </a:solidFill>
                        </a:rPr>
                        <a:t> (z.B. Rohrleitungen)</a:t>
                      </a:r>
                      <a:endParaRPr lang="de-DE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>
                          <a:solidFill>
                            <a:schemeClr val="tx1"/>
                          </a:solidFill>
                        </a:rPr>
                        <a:t>Ca.</a:t>
                      </a:r>
                      <a:r>
                        <a:rPr lang="de-DE" sz="2000" baseline="0" dirty="0" smtClean="0">
                          <a:solidFill>
                            <a:schemeClr val="tx1"/>
                          </a:solidFill>
                        </a:rPr>
                        <a:t> 2000€</a:t>
                      </a:r>
                      <a:endParaRPr lang="de-DE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>
                          <a:solidFill>
                            <a:schemeClr val="tx1"/>
                          </a:solidFill>
                        </a:rPr>
                        <a:t>Ca.</a:t>
                      </a:r>
                      <a:r>
                        <a:rPr lang="de-DE" sz="2000" baseline="0" dirty="0" smtClean="0">
                          <a:solidFill>
                            <a:schemeClr val="tx1"/>
                          </a:solidFill>
                        </a:rPr>
                        <a:t> 1000€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12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16832"/>
          </a:xfrm>
        </p:spPr>
        <p:txBody>
          <a:bodyPr>
            <a:normAutofit/>
          </a:bodyPr>
          <a:lstStyle/>
          <a:p>
            <a:r>
              <a:rPr lang="de-DE" b="1" dirty="0" smtClean="0">
                <a:latin typeface="+mn-lt"/>
                <a:cs typeface="Arial" pitchFamily="34" charset="0"/>
              </a:rPr>
              <a:t>3.6 Vor- und Nachteile der vier Varianten</a:t>
            </a:r>
            <a:endParaRPr lang="de-DE" b="1" dirty="0">
              <a:latin typeface="+mn-lt"/>
              <a:cs typeface="Arial" pitchFamily="34" charset="0"/>
            </a:endParaRPr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</p:nvPr>
        </p:nvGraphicFramePr>
        <p:xfrm>
          <a:off x="611560" y="1844823"/>
          <a:ext cx="7941568" cy="44686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85392"/>
                <a:gridCol w="1985392"/>
                <a:gridCol w="1985392"/>
                <a:gridCol w="1985392"/>
              </a:tblGrid>
              <a:tr h="626625"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Grundwasser-Wärmepumpe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Luft-Wasser-Wärmepumpe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Erdkollektoren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Erdwärmesonde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26625"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+ganzjährig</a:t>
                      </a:r>
                      <a:r>
                        <a:rPr lang="de-DE" sz="1400" b="0" baseline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 selbe Leistung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+ Simpler Aufbau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+sichere und sehr lange Lebensdauer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+platzsparend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71515">
                <a:tc>
                  <a:txBody>
                    <a:bodyPr/>
                    <a:lstStyle/>
                    <a:p>
                      <a:pPr algn="ctr"/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+kann nahezu überall aufgestellt werden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99070"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-genehmigungspflichtig 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-niedriger</a:t>
                      </a:r>
                      <a:r>
                        <a:rPr lang="de-DE" sz="1400" b="0" baseline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 Wirkungsgrad im Winter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-Hoher Planungsaufwand wegen 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-nicht immer ist die Bodenbeschaffenheit ausreichend gut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6625"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-dadurch</a:t>
                      </a:r>
                      <a:r>
                        <a:rPr lang="de-DE" sz="1400" b="0" baseline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 nicht überall möglich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-Leichte Geräusche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- teuer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4037">
                <a:tc>
                  <a:txBody>
                    <a:bodyPr/>
                    <a:lstStyle/>
                    <a:p>
                      <a:pPr algn="ctr"/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-teils</a:t>
                      </a:r>
                      <a:r>
                        <a:rPr lang="de-DE" sz="1400" b="0" baseline="0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 elektrische Nachheizung notwendig</a:t>
                      </a:r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400" b="0" dirty="0">
                        <a:solidFill>
                          <a:schemeClr val="tx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13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latin typeface="+mn-lt"/>
                <a:cs typeface="Arial" pitchFamily="34" charset="0"/>
              </a:rPr>
              <a:t>4. Wärmepumpe</a:t>
            </a:r>
            <a:endParaRPr lang="de-DE" b="1" dirty="0">
              <a:latin typeface="+mn-lt"/>
              <a:cs typeface="Arial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5257799"/>
          </a:xfrm>
        </p:spPr>
        <p:txBody>
          <a:bodyPr>
            <a:normAutofit/>
          </a:bodyPr>
          <a:lstStyle/>
          <a:p>
            <a:r>
              <a:rPr lang="de-DE" sz="2000" dirty="0" smtClean="0">
                <a:cs typeface="Arial" pitchFamily="34" charset="0"/>
              </a:rPr>
              <a:t>Besteht aus vier Komponenten</a:t>
            </a:r>
          </a:p>
          <a:p>
            <a:r>
              <a:rPr lang="de-DE" sz="2000" dirty="0" smtClean="0">
                <a:cs typeface="Arial" pitchFamily="34" charset="0"/>
              </a:rPr>
              <a:t>Im wesentlichen wird der Aggregatzustand des Kältemittels mehrfach verändert im dadurch Wärme abgegeben und aufgenommen</a:t>
            </a:r>
          </a:p>
          <a:p>
            <a:r>
              <a:rPr lang="de-DE" sz="2000" dirty="0" smtClean="0">
                <a:cs typeface="Arial" pitchFamily="34" charset="0"/>
              </a:rPr>
              <a:t>75 % Umweltwärme</a:t>
            </a:r>
          </a:p>
          <a:p>
            <a:r>
              <a:rPr lang="de-DE" sz="2000" dirty="0" smtClean="0">
                <a:cs typeface="Arial" pitchFamily="34" charset="0"/>
              </a:rPr>
              <a:t>25 % Antriebsenergie </a:t>
            </a:r>
          </a:p>
          <a:p>
            <a:endParaRPr lang="de-DE" sz="2000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endParaRPr lang="de-DE" sz="2000" dirty="0" smtClean="0"/>
          </a:p>
          <a:p>
            <a:pPr>
              <a:buNone/>
            </a:pPr>
            <a:r>
              <a:rPr lang="de-DE" sz="800" dirty="0" smtClean="0"/>
              <a:t>	 Quelle: http://www.bs-wiki.de/mediawiki/index.php?title=W%C3%A4rmepumpe                  Quelle: http://www.bs-wiki.de/mediawiki/index.php?title=W%C3%A4rmepumpe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14</a:t>
            </a:fld>
            <a:endParaRPr lang="de-DE" dirty="0"/>
          </a:p>
        </p:txBody>
      </p:sp>
      <p:pic>
        <p:nvPicPr>
          <p:cNvPr id="1026" name="Picture 2" descr="C:\Users\Persiel\Pictures\2013\Chemiereferat\vnj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789040"/>
            <a:ext cx="3515227" cy="2488307"/>
          </a:xfrm>
          <a:prstGeom prst="rect">
            <a:avLst/>
          </a:prstGeom>
          <a:noFill/>
        </p:spPr>
      </p:pic>
      <p:pic>
        <p:nvPicPr>
          <p:cNvPr id="1027" name="Picture 3" descr="C:\Users\Persiel\Pictures\2013\Chemiereferat\nkj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789040"/>
            <a:ext cx="3457928" cy="25073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5.1 Carl von Linde-Verfahren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5257800"/>
          </a:xfrm>
        </p:spPr>
        <p:txBody>
          <a:bodyPr>
            <a:normAutofit fontScale="32500" lnSpcReduction="20000"/>
          </a:bodyPr>
          <a:lstStyle/>
          <a:p>
            <a:r>
              <a:rPr lang="de-DE" sz="6200" dirty="0" smtClean="0"/>
              <a:t>1895 von Carl von Linde </a:t>
            </a:r>
          </a:p>
          <a:p>
            <a:pPr>
              <a:buNone/>
            </a:pPr>
            <a:r>
              <a:rPr lang="de-DE" sz="6200" dirty="0" smtClean="0"/>
              <a:t>	entwickelt</a:t>
            </a:r>
          </a:p>
          <a:p>
            <a:r>
              <a:rPr lang="de-DE" sz="6200" dirty="0" smtClean="0"/>
              <a:t>Dienst zur Verflüssigung von </a:t>
            </a:r>
          </a:p>
          <a:p>
            <a:pPr>
              <a:buNone/>
            </a:pPr>
            <a:r>
              <a:rPr lang="de-DE" sz="6200" dirty="0" smtClean="0"/>
              <a:t>	Gasen</a:t>
            </a:r>
          </a:p>
          <a:p>
            <a:r>
              <a:rPr lang="de-DE" sz="6200" dirty="0" smtClean="0"/>
              <a:t>Zunächst wird Luft komprimiert</a:t>
            </a:r>
          </a:p>
          <a:p>
            <a:r>
              <a:rPr lang="de-DE" sz="6200" dirty="0" smtClean="0"/>
              <a:t>Dann wird die Luft in einem </a:t>
            </a:r>
          </a:p>
          <a:p>
            <a:pPr>
              <a:buNone/>
            </a:pPr>
            <a:r>
              <a:rPr lang="de-DE" sz="6200" dirty="0" smtClean="0"/>
              <a:t>	Wärmetauscher wieder abgekühlt</a:t>
            </a:r>
          </a:p>
          <a:p>
            <a:r>
              <a:rPr lang="de-DE" sz="6200" dirty="0" smtClean="0"/>
              <a:t>Darauf Luftentspannung über Turbine, </a:t>
            </a:r>
          </a:p>
          <a:p>
            <a:pPr>
              <a:buNone/>
            </a:pPr>
            <a:r>
              <a:rPr lang="de-DE" sz="6200" dirty="0" smtClean="0"/>
              <a:t>	wo Verflüssigungspunkt </a:t>
            </a:r>
          </a:p>
          <a:p>
            <a:pPr>
              <a:buNone/>
            </a:pPr>
            <a:r>
              <a:rPr lang="de-DE" sz="6200" dirty="0" smtClean="0"/>
              <a:t>	erreicht wird</a:t>
            </a:r>
          </a:p>
          <a:p>
            <a:pPr>
              <a:buNone/>
            </a:pPr>
            <a:endParaRPr lang="de-DE" sz="6200" dirty="0" smtClean="0"/>
          </a:p>
          <a:p>
            <a:r>
              <a:rPr lang="de-DE" sz="6200" b="1" dirty="0" smtClean="0"/>
              <a:t>Durch ständiges Ändern von Druck und</a:t>
            </a:r>
          </a:p>
          <a:p>
            <a:pPr>
              <a:buNone/>
            </a:pPr>
            <a:r>
              <a:rPr lang="de-DE" sz="6200" b="1" dirty="0" smtClean="0"/>
              <a:t>	Temperatur entsteht Wärme</a:t>
            </a:r>
          </a:p>
          <a:p>
            <a:pPr>
              <a:buNone/>
            </a:pPr>
            <a:endParaRPr lang="de-DE" sz="5000" b="1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r>
              <a:rPr lang="de-DE" sz="2000" dirty="0" smtClean="0"/>
              <a:t>					</a:t>
            </a:r>
            <a:r>
              <a:rPr lang="de-DE" sz="2500" dirty="0" smtClean="0"/>
              <a:t>                   	Quelle: http://commons.wikimedia.org/wiki/File:Linde-verfahren.svg</a:t>
            </a:r>
            <a:endParaRPr lang="de-DE" sz="25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15</a:t>
            </a:fld>
            <a:endParaRPr lang="de-DE" dirty="0"/>
          </a:p>
        </p:txBody>
      </p:sp>
      <p:pic>
        <p:nvPicPr>
          <p:cNvPr id="6" name="Picture 2" descr="C:\Users\Persiel\Pictures\424px-Linde-verfahren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556792"/>
            <a:ext cx="3104025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5.2 </a:t>
            </a:r>
            <a:r>
              <a:rPr lang="de-DE" b="1" dirty="0" err="1" smtClean="0"/>
              <a:t>Wärmepumpemkreislauf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5257800"/>
          </a:xfrm>
        </p:spPr>
        <p:txBody>
          <a:bodyPr>
            <a:normAutofit/>
          </a:bodyPr>
          <a:lstStyle/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r>
              <a:rPr lang="de-DE" sz="2000" dirty="0" smtClean="0"/>
              <a:t>				</a:t>
            </a:r>
            <a:r>
              <a:rPr lang="de-DE" sz="1000" dirty="0" smtClean="0"/>
              <a:t>	</a:t>
            </a:r>
            <a:r>
              <a:rPr lang="de-DE" sz="800" dirty="0" smtClean="0"/>
              <a:t>        	       Quelle: http://www.ochsner.de/die-waermepumpe/funktionsweise/</a:t>
            </a:r>
          </a:p>
          <a:p>
            <a:pPr>
              <a:buNone/>
            </a:pPr>
            <a:r>
              <a:rPr lang="de-DE" sz="2000" dirty="0" smtClean="0"/>
              <a:t>	①  Verdampfer</a:t>
            </a:r>
          </a:p>
          <a:p>
            <a:pPr>
              <a:buNone/>
            </a:pPr>
            <a:r>
              <a:rPr lang="de-DE" sz="2000" dirty="0" smtClean="0"/>
              <a:t>	②  Verdichter</a:t>
            </a:r>
          </a:p>
          <a:p>
            <a:pPr>
              <a:buNone/>
            </a:pPr>
            <a:r>
              <a:rPr lang="de-DE" sz="2000" dirty="0" smtClean="0"/>
              <a:t>	③  Verflüssiger</a:t>
            </a:r>
          </a:p>
          <a:p>
            <a:pPr>
              <a:buNone/>
            </a:pPr>
            <a:r>
              <a:rPr lang="de-DE" sz="2000" dirty="0" smtClean="0"/>
              <a:t>	④  Expansionsventil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1026" name="Picture 2" descr="C:\Users\Persiel\Documents\BBS\5ba17452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04864"/>
            <a:ext cx="7785434" cy="2336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5.2.1 Verdampfer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64704"/>
          </a:xfrm>
        </p:spPr>
        <p:txBody>
          <a:bodyPr>
            <a:normAutofit/>
          </a:bodyPr>
          <a:lstStyle/>
          <a:p>
            <a:r>
              <a:rPr lang="de-DE" sz="2000" dirty="0" smtClean="0"/>
              <a:t>Flüssiges Kältemittel nimmt Verdampfungswärme von Wärmequelle auf</a:t>
            </a:r>
          </a:p>
          <a:p>
            <a:r>
              <a:rPr lang="de-DE" sz="2000" dirty="0" smtClean="0"/>
              <a:t>Verdampft mit zunehmender Temperatur</a:t>
            </a:r>
          </a:p>
          <a:p>
            <a:pPr>
              <a:buNone/>
            </a:pP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5122" name="Picture 2" descr="C:\Users\Persiel\Documents\BBS\5ba17452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708920"/>
            <a:ext cx="8025414" cy="2408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5.2.2 Verdichter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/>
          </a:bodyPr>
          <a:lstStyle/>
          <a:p>
            <a:r>
              <a:rPr lang="de-DE" sz="2000" dirty="0" smtClean="0"/>
              <a:t>Unter Zufuhr elektrische Energie wird das noch kalte Kältemittel verdichtet und erhitzt</a:t>
            </a:r>
          </a:p>
          <a:p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4098" name="Picture 2" descr="C:\Users\Persiel\Documents\BBS\5ba17452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564904"/>
            <a:ext cx="8136904" cy="2441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5.2.3 Verflüssiger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91264" cy="1180728"/>
          </a:xfrm>
        </p:spPr>
        <p:txBody>
          <a:bodyPr>
            <a:normAutofit/>
          </a:bodyPr>
          <a:lstStyle/>
          <a:p>
            <a:r>
              <a:rPr lang="de-DE" sz="2000" dirty="0" smtClean="0"/>
              <a:t>Als „</a:t>
            </a:r>
            <a:r>
              <a:rPr lang="de-DE" sz="2000" dirty="0" err="1" smtClean="0"/>
              <a:t>Heißgas</a:t>
            </a:r>
            <a:r>
              <a:rPr lang="de-DE" sz="2000" dirty="0" smtClean="0"/>
              <a:t>“ kommt es hier an &amp; gibt Energie ab an Warmwasserheizung ab</a:t>
            </a:r>
          </a:p>
          <a:p>
            <a:r>
              <a:rPr lang="de-DE" sz="2000" dirty="0" smtClean="0"/>
              <a:t>Daraufhin verlässt den </a:t>
            </a:r>
            <a:r>
              <a:rPr lang="de-DE" sz="2000" dirty="0" err="1" smtClean="0"/>
              <a:t>Veflüssiger</a:t>
            </a:r>
            <a:r>
              <a:rPr lang="de-DE" sz="2000" dirty="0" smtClean="0"/>
              <a:t> als warmes flüssiges Kältemittel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19</a:t>
            </a:fld>
            <a:endParaRPr lang="de-DE"/>
          </a:p>
        </p:txBody>
      </p:sp>
      <p:pic>
        <p:nvPicPr>
          <p:cNvPr id="3074" name="Picture 2" descr="C:\Users\Persiel\Documents\BBS\5ba17452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852936"/>
            <a:ext cx="8025414" cy="2408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latin typeface="+mn-lt"/>
                <a:cs typeface="Arial" pitchFamily="34" charset="0"/>
              </a:rPr>
              <a:t>Themen des Referats</a:t>
            </a:r>
            <a:endParaRPr lang="de-DE" b="1" dirty="0">
              <a:latin typeface="+mn-lt"/>
              <a:cs typeface="Arial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08912" cy="5157192"/>
          </a:xfrm>
        </p:spPr>
        <p:txBody>
          <a:bodyPr numCol="2">
            <a:normAutofit lnSpcReduction="10000"/>
          </a:bodyPr>
          <a:lstStyle/>
          <a:p>
            <a:pPr>
              <a:buFont typeface="+mj-lt"/>
              <a:buAutoNum type="arabicPeriod"/>
            </a:pPr>
            <a:r>
              <a:rPr lang="de-DE" sz="1700" b="1" dirty="0" smtClean="0"/>
              <a:t>Grundprinzip</a:t>
            </a:r>
          </a:p>
          <a:p>
            <a:pPr>
              <a:buFont typeface="+mj-lt"/>
              <a:buAutoNum type="arabicPeriod"/>
            </a:pPr>
            <a:r>
              <a:rPr lang="de-DE" sz="1700" b="1" dirty="0" smtClean="0"/>
              <a:t>Verschiedene Wärmequellen</a:t>
            </a:r>
          </a:p>
          <a:p>
            <a:pPr>
              <a:buFont typeface="+mj-lt"/>
              <a:buAutoNum type="arabicPeriod"/>
            </a:pPr>
            <a:r>
              <a:rPr lang="de-DE" sz="1700" b="1" dirty="0" smtClean="0"/>
              <a:t>Vier Varianten		</a:t>
            </a:r>
          </a:p>
          <a:p>
            <a:pPr marL="800100" lvl="1" indent="-342900">
              <a:buNone/>
            </a:pPr>
            <a:r>
              <a:rPr lang="de-DE" sz="1700" dirty="0" smtClean="0"/>
              <a:t>3.1		Grundwasserwärmepumpe</a:t>
            </a:r>
          </a:p>
          <a:p>
            <a:pPr marL="800100" lvl="1" indent="-342900">
              <a:buNone/>
            </a:pPr>
            <a:r>
              <a:rPr lang="de-DE" sz="1700" dirty="0" smtClean="0"/>
              <a:t>3.2		Luft-Wasser-Wärmepumpe</a:t>
            </a:r>
          </a:p>
          <a:p>
            <a:pPr marL="800100" lvl="1" indent="-342900">
              <a:buNone/>
            </a:pPr>
            <a:r>
              <a:rPr lang="de-DE" sz="1700" dirty="0" smtClean="0"/>
              <a:t>3.3		Erdwärmesonde</a:t>
            </a:r>
          </a:p>
          <a:p>
            <a:pPr marL="800100" lvl="1" indent="-342900">
              <a:buNone/>
            </a:pPr>
            <a:r>
              <a:rPr lang="de-DE" sz="1700" dirty="0" smtClean="0"/>
              <a:t>3.4 		Erdkollektoren</a:t>
            </a:r>
          </a:p>
          <a:p>
            <a:pPr marL="800100" lvl="1" indent="-342900">
              <a:buNone/>
            </a:pPr>
            <a:r>
              <a:rPr lang="de-DE" sz="1700" dirty="0" smtClean="0"/>
              <a:t>	3.4.1     Entzugsleistung je nach </a:t>
            </a:r>
          </a:p>
          <a:p>
            <a:pPr marL="800100" lvl="1" indent="-342900">
              <a:buNone/>
            </a:pPr>
            <a:r>
              <a:rPr lang="de-DE" sz="1700" dirty="0" smtClean="0"/>
              <a:t>		           Bodenbeschaffenheit</a:t>
            </a:r>
          </a:p>
          <a:p>
            <a:pPr marL="800100" lvl="1" indent="-342900">
              <a:buNone/>
            </a:pPr>
            <a:r>
              <a:rPr lang="de-DE" sz="1700" dirty="0" smtClean="0"/>
              <a:t>3.5		Kosten</a:t>
            </a:r>
          </a:p>
          <a:p>
            <a:pPr marL="800100" lvl="1" indent="-342900">
              <a:buNone/>
            </a:pPr>
            <a:r>
              <a:rPr lang="de-DE" sz="1700" dirty="0" smtClean="0"/>
              <a:t>3.6		Vor- und Nachteile</a:t>
            </a:r>
          </a:p>
          <a:p>
            <a:pPr marL="800100" lvl="1" indent="-342900">
              <a:buNone/>
            </a:pPr>
            <a:endParaRPr lang="de-DE" sz="1700" dirty="0" smtClean="0"/>
          </a:p>
          <a:p>
            <a:pPr marL="800100" lvl="1" indent="-342900">
              <a:buNone/>
            </a:pPr>
            <a:endParaRPr lang="de-DE" sz="1700" dirty="0" smtClean="0"/>
          </a:p>
          <a:p>
            <a:pPr marL="800100" lvl="1" indent="-342900">
              <a:buNone/>
            </a:pPr>
            <a:endParaRPr lang="de-DE" sz="1700" dirty="0" smtClean="0"/>
          </a:p>
          <a:p>
            <a:pPr marL="800100" lvl="1" indent="-342900">
              <a:buNone/>
            </a:pPr>
            <a:endParaRPr lang="de-DE" sz="1700" dirty="0" smtClean="0"/>
          </a:p>
          <a:p>
            <a:pPr marL="800100" lvl="1" indent="-342900">
              <a:buNone/>
            </a:pPr>
            <a:endParaRPr lang="de-DE" sz="1700" dirty="0" smtClean="0"/>
          </a:p>
          <a:p>
            <a:pPr marL="800100" lvl="1" indent="-342900">
              <a:buNone/>
            </a:pPr>
            <a:endParaRPr lang="de-DE" sz="1700" dirty="0" smtClean="0"/>
          </a:p>
          <a:p>
            <a:pPr>
              <a:buFont typeface="+mj-lt"/>
              <a:buAutoNum type="arabicPeriod"/>
            </a:pPr>
            <a:r>
              <a:rPr lang="de-DE" sz="1700" b="1" dirty="0" smtClean="0"/>
              <a:t>Wärmepumpe „direkt“</a:t>
            </a:r>
          </a:p>
          <a:p>
            <a:pPr>
              <a:buFont typeface="+mj-lt"/>
              <a:buAutoNum type="arabicPeriod"/>
            </a:pPr>
            <a:r>
              <a:rPr lang="de-DE" sz="1700" b="1" dirty="0" smtClean="0"/>
              <a:t>Verfahren in der Wärmepumpe</a:t>
            </a:r>
          </a:p>
          <a:p>
            <a:pPr lvl="1">
              <a:buNone/>
            </a:pPr>
            <a:r>
              <a:rPr lang="de-DE" sz="1700" dirty="0" smtClean="0"/>
              <a:t>5.1		Linde-Verfahren</a:t>
            </a:r>
          </a:p>
          <a:p>
            <a:pPr lvl="1">
              <a:buNone/>
            </a:pPr>
            <a:r>
              <a:rPr lang="de-DE" sz="1700" dirty="0" smtClean="0"/>
              <a:t>5.2		Wärmepumpenkreislauf</a:t>
            </a:r>
          </a:p>
          <a:p>
            <a:pPr lvl="1">
              <a:buNone/>
            </a:pPr>
            <a:r>
              <a:rPr lang="de-DE" sz="1700" dirty="0" smtClean="0"/>
              <a:t>5.3		Vier Komponenten des Kreislaufes</a:t>
            </a:r>
          </a:p>
          <a:p>
            <a:pPr lvl="1">
              <a:buNone/>
            </a:pPr>
            <a:r>
              <a:rPr lang="de-DE" sz="1700" dirty="0" smtClean="0"/>
              <a:t>5.4		Druckveränderung im Kreislauf</a:t>
            </a:r>
          </a:p>
          <a:p>
            <a:pPr lvl="1">
              <a:buNone/>
            </a:pPr>
            <a:r>
              <a:rPr lang="de-DE" sz="1700" dirty="0" smtClean="0"/>
              <a:t>5.5		Kältemittel</a:t>
            </a:r>
          </a:p>
          <a:p>
            <a:pPr lvl="1">
              <a:buNone/>
            </a:pPr>
            <a:r>
              <a:rPr lang="de-DE" sz="1700" dirty="0" smtClean="0"/>
              <a:t>5.6		Versuch</a:t>
            </a:r>
          </a:p>
          <a:p>
            <a:pPr>
              <a:buFont typeface="+mj-lt"/>
              <a:buAutoNum type="arabicPeriod"/>
            </a:pPr>
            <a:r>
              <a:rPr lang="de-DE" sz="1700" b="1" dirty="0" smtClean="0"/>
              <a:t>Leistungszahlberechnung</a:t>
            </a:r>
          </a:p>
          <a:p>
            <a:pPr>
              <a:buFont typeface="+mj-lt"/>
              <a:buAutoNum type="arabicPeriod"/>
            </a:pPr>
            <a:r>
              <a:rPr lang="de-DE" sz="1700" b="1" dirty="0" smtClean="0"/>
              <a:t>Lückentext</a:t>
            </a:r>
          </a:p>
          <a:p>
            <a:pPr>
              <a:buFont typeface="+mj-lt"/>
              <a:buAutoNum type="arabicPeriod"/>
            </a:pPr>
            <a:r>
              <a:rPr lang="de-DE" sz="1700" b="1" dirty="0" smtClean="0"/>
              <a:t>Quellen</a:t>
            </a:r>
          </a:p>
          <a:p>
            <a:pPr>
              <a:buFont typeface="+mj-lt"/>
              <a:buAutoNum type="arabicPeriod"/>
            </a:pPr>
            <a:endParaRPr lang="de-DE" sz="1600" dirty="0" smtClean="0"/>
          </a:p>
          <a:p>
            <a:pPr>
              <a:buNone/>
            </a:pPr>
            <a:endParaRPr lang="de-DE" sz="2000" dirty="0" smtClean="0"/>
          </a:p>
          <a:p>
            <a:endParaRPr lang="de-DE" sz="2800" dirty="0" smtClean="0"/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2</a:t>
            </a:fld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 rot="5400000">
            <a:off x="2663788" y="3320988"/>
            <a:ext cx="324036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5.2.4 Expansionsventil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6"/>
          </a:xfrm>
        </p:spPr>
        <p:txBody>
          <a:bodyPr>
            <a:normAutofit/>
          </a:bodyPr>
          <a:lstStyle/>
          <a:p>
            <a:r>
              <a:rPr lang="de-DE" sz="2000" dirty="0" smtClean="0"/>
              <a:t>Druck wird schlagartig gesenkt</a:t>
            </a:r>
          </a:p>
          <a:p>
            <a:r>
              <a:rPr lang="de-DE" sz="2000" dirty="0" smtClean="0"/>
              <a:t>Temperatur sinkt dadurch ebenso</a:t>
            </a:r>
          </a:p>
          <a:p>
            <a:r>
              <a:rPr lang="de-DE" sz="2000" dirty="0" smtClean="0"/>
              <a:t>Dann beginnt Kreislauf erneut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20</a:t>
            </a:fld>
            <a:endParaRPr lang="de-DE" dirty="0"/>
          </a:p>
        </p:txBody>
      </p:sp>
      <p:pic>
        <p:nvPicPr>
          <p:cNvPr id="2050" name="Picture 2" descr="C:\Users\Persiel\Documents\BBS\5ba17452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368" y="2881992"/>
            <a:ext cx="8075567" cy="2423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5.3 Druckveränderung beim Kreislauf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5257800"/>
          </a:xfrm>
        </p:spPr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r>
              <a:rPr lang="de-DE" sz="1000" dirty="0" smtClean="0"/>
              <a:t>			</a:t>
            </a:r>
            <a:r>
              <a:rPr lang="de-DE" sz="800" dirty="0" smtClean="0"/>
              <a:t>             	                         Quelle: http://www.ochsner.de/die-waermepumpe/funktionsweise/kaeltekreis/</a:t>
            </a:r>
            <a:endParaRPr lang="de-DE" sz="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21</a:t>
            </a:fld>
            <a:endParaRPr lang="de-DE" dirty="0"/>
          </a:p>
        </p:txBody>
      </p:sp>
      <p:pic>
        <p:nvPicPr>
          <p:cNvPr id="6146" name="Picture 2" descr="C:\Users\Persiel\Documents\BBS\6fb1238bef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23508"/>
            <a:ext cx="5472608" cy="4679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5.4 Kältemittel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Es werden Stoffe eingesetzt, die bei niedriger Temperatur verdampfen &amp;</a:t>
            </a:r>
          </a:p>
          <a:p>
            <a:pPr>
              <a:buNone/>
            </a:pPr>
            <a:r>
              <a:rPr lang="de-DE" sz="2000" dirty="0" smtClean="0"/>
              <a:t>	gleichzeitig hohe innere Wärme besitzen</a:t>
            </a:r>
          </a:p>
          <a:p>
            <a:r>
              <a:rPr lang="de-DE" sz="2000" dirty="0" smtClean="0"/>
              <a:t>Zugelassen sind nur chlorfreie Stoffe</a:t>
            </a:r>
          </a:p>
          <a:p>
            <a:pPr lvl="7"/>
            <a:r>
              <a:rPr lang="de-DE" dirty="0" smtClean="0"/>
              <a:t>Propan / R 290</a:t>
            </a:r>
          </a:p>
          <a:p>
            <a:pPr lvl="7"/>
            <a:r>
              <a:rPr lang="de-DE" dirty="0" err="1" smtClean="0"/>
              <a:t>Tetrafluorethan</a:t>
            </a:r>
            <a:r>
              <a:rPr lang="de-DE" dirty="0" smtClean="0"/>
              <a:t> / R 134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5.4.1 Propan / R 290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/>
          </a:bodyPr>
          <a:lstStyle/>
          <a:p>
            <a:r>
              <a:rPr lang="de-DE" sz="2000" dirty="0" smtClean="0"/>
              <a:t>Im Gegensatz zu anderen Kältemitteln brennbar</a:t>
            </a:r>
          </a:p>
          <a:p>
            <a:r>
              <a:rPr lang="de-DE" sz="2000" dirty="0" smtClean="0"/>
              <a:t>Deswegen Einsatz beschränkt</a:t>
            </a:r>
          </a:p>
          <a:p>
            <a:r>
              <a:rPr lang="de-DE" sz="2000" dirty="0" smtClean="0"/>
              <a:t>Schmelzpunkt: -187,8 °</a:t>
            </a:r>
          </a:p>
          <a:p>
            <a:r>
              <a:rPr lang="de-DE" sz="2000" dirty="0" smtClean="0"/>
              <a:t>Siedepunkt: -42°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23</a:t>
            </a:fld>
            <a:endParaRPr lang="de-DE"/>
          </a:p>
        </p:txBody>
      </p:sp>
      <p:pic>
        <p:nvPicPr>
          <p:cNvPr id="1026" name="Picture 2" descr="C:\Users\Persiel\Pictures\169px-Propan_Keilstrich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00808"/>
            <a:ext cx="3419487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5.4.2 </a:t>
            </a:r>
            <a:r>
              <a:rPr lang="de-DE" b="1" dirty="0" err="1" smtClean="0"/>
              <a:t>Tetrafluorethan</a:t>
            </a:r>
            <a:r>
              <a:rPr lang="de-DE" b="1" dirty="0" smtClean="0"/>
              <a:t> / R 134 a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/>
          </a:bodyPr>
          <a:lstStyle/>
          <a:p>
            <a:r>
              <a:rPr lang="de-DE" sz="2000" dirty="0" smtClean="0"/>
              <a:t>Farb- und geruchslos</a:t>
            </a:r>
          </a:p>
          <a:p>
            <a:r>
              <a:rPr lang="de-DE" sz="2000" dirty="0" smtClean="0"/>
              <a:t>Schmelzpunkt: - 101°</a:t>
            </a:r>
          </a:p>
          <a:p>
            <a:r>
              <a:rPr lang="de-DE" sz="2000" dirty="0" smtClean="0"/>
              <a:t>Siedepunkt: -26°</a:t>
            </a:r>
          </a:p>
          <a:p>
            <a:r>
              <a:rPr lang="de-DE" sz="2000" dirty="0" smtClean="0"/>
              <a:t>Bei Autoklimanlagen seit 2011 wegen zu hohem Treibhauspotenzial verboten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24</a:t>
            </a:fld>
            <a:endParaRPr lang="de-DE" dirty="0"/>
          </a:p>
        </p:txBody>
      </p:sp>
      <p:pic>
        <p:nvPicPr>
          <p:cNvPr id="2050" name="Picture 2" descr="C:\Users\Persiel\Pictures\1,1,1,2-Tetrafluoroethane_Structural_Formula_V.1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844823"/>
            <a:ext cx="2592288" cy="2030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b="1" dirty="0" smtClean="0"/>
              <a:t>5.6 Versuch</a:t>
            </a:r>
            <a:endParaRPr lang="de-DE" sz="40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506916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Wasser wird zum Kochen gebracht</a:t>
            </a:r>
          </a:p>
          <a:p>
            <a:r>
              <a:rPr lang="de-DE" sz="2000" dirty="0" smtClean="0"/>
              <a:t>Ein Kalorimeter wird mit 20 °C warmen Wasser gefüllt </a:t>
            </a:r>
          </a:p>
          <a:p>
            <a:r>
              <a:rPr lang="de-DE" sz="2000" dirty="0" smtClean="0"/>
              <a:t>Der Wasserinhalt wird vor und nach dem Experiment gewogen</a:t>
            </a:r>
          </a:p>
          <a:p>
            <a:r>
              <a:rPr lang="de-DE" sz="2000" dirty="0" smtClean="0"/>
              <a:t>Die Kochflasche ist dabei durch einen Stopfen mit </a:t>
            </a:r>
            <a:r>
              <a:rPr lang="de-DE" sz="2000" dirty="0" err="1" smtClean="0"/>
              <a:t>Glasrohr</a:t>
            </a:r>
            <a:r>
              <a:rPr lang="de-DE" sz="2000" dirty="0" smtClean="0"/>
              <a:t> verschlossen</a:t>
            </a:r>
          </a:p>
          <a:p>
            <a:r>
              <a:rPr lang="de-DE" sz="2000" dirty="0" smtClean="0"/>
              <a:t>Sobald Wasserdampf austritt, wird das umgebogene Ende des Rohres in das gefüllte Kalorimeter gestellt</a:t>
            </a:r>
          </a:p>
          <a:p>
            <a:r>
              <a:rPr lang="de-DE" sz="2000" dirty="0" smtClean="0"/>
              <a:t>Dabei sollte das Ende des Glasrohres etwas in das Wasser hineinragen</a:t>
            </a:r>
          </a:p>
          <a:p>
            <a:r>
              <a:rPr lang="de-DE" sz="2000" dirty="0" smtClean="0"/>
              <a:t>Wenn die Mischungstemperatur im Kalorimeter ca. 60 °C beträgt, ist der Versuch beendet</a:t>
            </a:r>
          </a:p>
          <a:p>
            <a:endParaRPr lang="de-DE" sz="16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25</a:t>
            </a:fld>
            <a:endParaRPr lang="de-DE" dirty="0"/>
          </a:p>
        </p:txBody>
      </p:sp>
      <p:pic>
        <p:nvPicPr>
          <p:cNvPr id="4098" name="Picture 2" descr="C:\Users\Persiel\Pictures\2013\Chemiereferat\IMG_2356 ne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700808"/>
            <a:ext cx="3536707" cy="37444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6. Leistungszahlberechnung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Leistungszahl (e</a:t>
            </a:r>
            <a:r>
              <a:rPr lang="de-DE" sz="1000" dirty="0" smtClean="0"/>
              <a:t>c</a:t>
            </a:r>
            <a:r>
              <a:rPr lang="de-DE" sz="2000" dirty="0" smtClean="0"/>
              <a:t>) nach „Carnot-Prinzip“</a:t>
            </a:r>
          </a:p>
          <a:p>
            <a:endParaRPr lang="de-DE" sz="2000" dirty="0" smtClean="0"/>
          </a:p>
          <a:p>
            <a:r>
              <a:rPr lang="de-DE" sz="2000" dirty="0" smtClean="0"/>
              <a:t>Formel: e</a:t>
            </a:r>
            <a:r>
              <a:rPr lang="de-DE" sz="1000" dirty="0" smtClean="0"/>
              <a:t>c</a:t>
            </a:r>
            <a:r>
              <a:rPr lang="de-DE" sz="2000" dirty="0" smtClean="0"/>
              <a:t> = </a:t>
            </a:r>
            <a:r>
              <a:rPr lang="de-DE" sz="2000" dirty="0" err="1" smtClean="0"/>
              <a:t>K</a:t>
            </a:r>
            <a:r>
              <a:rPr lang="de-DE" sz="1000" dirty="0" err="1" smtClean="0"/>
              <a:t>max</a:t>
            </a:r>
            <a:r>
              <a:rPr lang="de-DE" sz="2000" dirty="0" smtClean="0"/>
              <a:t> / (</a:t>
            </a:r>
            <a:r>
              <a:rPr lang="de-DE" sz="2000" dirty="0" err="1" smtClean="0"/>
              <a:t>K</a:t>
            </a:r>
            <a:r>
              <a:rPr lang="de-DE" sz="1000" dirty="0" err="1" smtClean="0"/>
              <a:t>max</a:t>
            </a:r>
            <a:r>
              <a:rPr lang="de-DE" sz="2000" dirty="0" smtClean="0"/>
              <a:t> – </a:t>
            </a:r>
            <a:r>
              <a:rPr lang="de-DE" sz="2000" dirty="0" err="1" smtClean="0"/>
              <a:t>K</a:t>
            </a:r>
            <a:r>
              <a:rPr lang="de-DE" sz="1000" dirty="0" err="1" smtClean="0"/>
              <a:t>min</a:t>
            </a:r>
            <a:r>
              <a:rPr lang="de-DE" sz="2000" dirty="0" smtClean="0"/>
              <a:t>)</a:t>
            </a:r>
          </a:p>
          <a:p>
            <a:pPr>
              <a:buNone/>
            </a:pPr>
            <a:endParaRPr lang="de-DE" sz="2000" dirty="0" smtClean="0"/>
          </a:p>
          <a:p>
            <a:r>
              <a:rPr lang="de-DE" sz="2000" dirty="0" err="1" smtClean="0"/>
              <a:t>K</a:t>
            </a:r>
            <a:r>
              <a:rPr lang="de-DE" sz="1000" dirty="0" err="1" smtClean="0"/>
              <a:t>min</a:t>
            </a:r>
            <a:r>
              <a:rPr lang="de-DE" sz="1000" dirty="0" smtClean="0"/>
              <a:t> </a:t>
            </a:r>
            <a:r>
              <a:rPr lang="de-DE" sz="2000" dirty="0" smtClean="0"/>
              <a:t> = Temperatur aus der Umgebung, aus der Wärme entnommen wird</a:t>
            </a:r>
          </a:p>
          <a:p>
            <a:pPr>
              <a:buNone/>
            </a:pPr>
            <a:r>
              <a:rPr lang="de-DE" sz="2000" dirty="0" smtClean="0"/>
              <a:t>	(Verdampfer)</a:t>
            </a:r>
          </a:p>
          <a:p>
            <a:r>
              <a:rPr lang="de-DE" sz="2000" dirty="0" err="1" smtClean="0"/>
              <a:t>K</a:t>
            </a:r>
            <a:r>
              <a:rPr lang="de-DE" sz="1000" dirty="0" err="1" smtClean="0"/>
              <a:t>max</a:t>
            </a:r>
            <a:r>
              <a:rPr lang="de-DE" sz="1000" dirty="0" smtClean="0"/>
              <a:t> </a:t>
            </a:r>
            <a:r>
              <a:rPr lang="de-DE" sz="2000" dirty="0" smtClean="0"/>
              <a:t> = Temperatur der Umgebung, an die Wärme abgegeben wird </a:t>
            </a:r>
          </a:p>
          <a:p>
            <a:pPr>
              <a:buNone/>
            </a:pPr>
            <a:r>
              <a:rPr lang="de-DE" sz="2000" dirty="0" smtClean="0"/>
              <a:t>	(</a:t>
            </a:r>
            <a:r>
              <a:rPr lang="de-DE" sz="2000" dirty="0" err="1" smtClean="0"/>
              <a:t>Kondesator</a:t>
            </a:r>
            <a:r>
              <a:rPr lang="de-DE" sz="2000" dirty="0" smtClean="0"/>
              <a:t>/Verflüssiger)</a:t>
            </a:r>
            <a:endParaRPr lang="de-DE" sz="1000" dirty="0" smtClean="0"/>
          </a:p>
          <a:p>
            <a:endParaRPr lang="de-DE" sz="2000" dirty="0" smtClean="0"/>
          </a:p>
          <a:p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26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6. Leistungszahlberechnung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000" b="1" dirty="0" smtClean="0"/>
              <a:t>Aufgabenstellung: </a:t>
            </a:r>
            <a:r>
              <a:rPr lang="de-DE" sz="2000" dirty="0" smtClean="0"/>
              <a:t>	1. Rechnet den Leistungszahl einer Wärmepumpe 			aus, wenn die Temperatur bei -3°C und bei 47°C 			liegt.</a:t>
            </a:r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r>
              <a:rPr lang="de-DE" sz="2000" dirty="0" smtClean="0"/>
              <a:t>				2. Rechnet den Leistungszahl einer Wärmepumpe 			aus, wenn die Temperatur bei -7°C und 53°C 			besteht.</a:t>
            </a:r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r>
              <a:rPr lang="de-DE" sz="2000" b="1" dirty="0" smtClean="0"/>
              <a:t>Hinweis: </a:t>
            </a:r>
            <a:r>
              <a:rPr lang="de-DE" sz="2000" dirty="0" smtClean="0"/>
              <a:t>		Grad Celsius muss zunächst in Kelvin umgerechnet 			werden!</a:t>
            </a:r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27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6. Leistungszahlberechnung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sz="2000" b="1" dirty="0" smtClean="0"/>
              <a:t>Lösung zu 1:</a:t>
            </a:r>
            <a:r>
              <a:rPr lang="de-DE" sz="2000" dirty="0" smtClean="0"/>
              <a:t> e</a:t>
            </a:r>
            <a:r>
              <a:rPr lang="de-DE" sz="1000" dirty="0" smtClean="0"/>
              <a:t>c</a:t>
            </a:r>
            <a:r>
              <a:rPr lang="de-DE" sz="2000" dirty="0" smtClean="0"/>
              <a:t> = 6,4</a:t>
            </a:r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r>
              <a:rPr lang="de-DE" sz="2000" b="1" dirty="0" smtClean="0"/>
              <a:t>Lösung zu 2: </a:t>
            </a:r>
            <a:r>
              <a:rPr lang="de-DE" sz="2000" dirty="0" smtClean="0"/>
              <a:t>e</a:t>
            </a:r>
            <a:r>
              <a:rPr lang="de-DE" sz="1000" dirty="0" smtClean="0"/>
              <a:t>c</a:t>
            </a:r>
            <a:r>
              <a:rPr lang="de-DE" sz="2000" dirty="0" smtClean="0"/>
              <a:t> = 5,4</a:t>
            </a:r>
          </a:p>
          <a:p>
            <a:pPr>
              <a:buNone/>
            </a:pPr>
            <a:endParaRPr lang="de-DE" sz="2000" dirty="0" smtClean="0"/>
          </a:p>
          <a:p>
            <a:r>
              <a:rPr lang="de-DE" sz="2000" dirty="0" smtClean="0"/>
              <a:t>D.h. die Ursprungstemperatur wurde 6,4 und 5,4 Mal erhöht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28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7. Lückentext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524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000" dirty="0" smtClean="0"/>
              <a:t> 	Es gibt _____ verschiedene Varianten der Wärmepumpe. </a:t>
            </a:r>
            <a:br>
              <a:rPr lang="de-DE" sz="2000" dirty="0" smtClean="0"/>
            </a:br>
            <a:r>
              <a:rPr lang="de-DE" sz="2000" dirty="0" smtClean="0"/>
              <a:t>Für _________________benötigt man am meisten Platz.  Auch aus der Erde nimmt die Erdwärme- __________ die Wärme. Hierbei wird ein </a:t>
            </a:r>
            <a:br>
              <a:rPr lang="de-DE" sz="2000" dirty="0" smtClean="0"/>
            </a:br>
            <a:r>
              <a:rPr lang="de-DE" sz="2000" dirty="0" smtClean="0"/>
              <a:t>ca. 100 m tiefes Loch gebohrt. Bei beiden Varianten fließt Sole durch die Rohre, ein Gemisch aus Wasser und _________________ . </a:t>
            </a:r>
            <a:br>
              <a:rPr lang="de-DE" sz="2000" dirty="0" smtClean="0"/>
            </a:br>
            <a:r>
              <a:rPr lang="de-DE" sz="2000" dirty="0" smtClean="0"/>
              <a:t>Am günstigsten ist die _______________________, da hierfür nicht sonderlich viel Platz benötigt wird und keine Bohrungen stattfinden. Jedoch ist diese weniger effizient, da die ____________ nicht konstant ist.  Als Kältemittel wird unter anderem _________________________ benutzt. Zunächst ist das Kältemittel im Kreislauf vom Aggregatzustand her ________ . Es ______________ im ersten Schritt. Daraufhin wird das Kältemittel verdichtet und ______. Im Verflüssiger gibt es anschließend die Heizenergie ab und „wandert“ als flüssiges Kältemittel zum Expansions- ______ .</a:t>
            </a:r>
            <a:br>
              <a:rPr lang="de-DE" sz="2000" dirty="0" smtClean="0"/>
            </a:br>
            <a:r>
              <a:rPr lang="de-DE" sz="2000" dirty="0" smtClean="0"/>
              <a:t>Hier wird der ______ stark verringert und die Temperatur sinkt ebenfalls.</a:t>
            </a:r>
          </a:p>
          <a:p>
            <a:pPr>
              <a:buNone/>
            </a:pP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619672" y="162880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vier</a:t>
            </a:r>
            <a:endParaRPr lang="de-DE" i="1" dirty="0"/>
          </a:p>
        </p:txBody>
      </p:sp>
      <p:sp>
        <p:nvSpPr>
          <p:cNvPr id="6" name="Textfeld 5"/>
          <p:cNvSpPr txBox="1"/>
          <p:nvPr/>
        </p:nvSpPr>
        <p:spPr>
          <a:xfrm>
            <a:off x="1403648" y="191683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die Erdkollektoren</a:t>
            </a:r>
            <a:endParaRPr lang="de-DE" i="1" dirty="0"/>
          </a:p>
        </p:txBody>
      </p:sp>
      <p:sp>
        <p:nvSpPr>
          <p:cNvPr id="7" name="Textfeld 6"/>
          <p:cNvSpPr txBox="1"/>
          <p:nvPr/>
        </p:nvSpPr>
        <p:spPr>
          <a:xfrm>
            <a:off x="3851920" y="220486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Sonde</a:t>
            </a:r>
            <a:endParaRPr lang="de-DE" i="1" dirty="0"/>
          </a:p>
        </p:txBody>
      </p:sp>
      <p:sp>
        <p:nvSpPr>
          <p:cNvPr id="8" name="Textfeld 7"/>
          <p:cNvSpPr txBox="1"/>
          <p:nvPr/>
        </p:nvSpPr>
        <p:spPr>
          <a:xfrm>
            <a:off x="4788024" y="285293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Frostschutzmittel</a:t>
            </a:r>
            <a:endParaRPr lang="de-DE" i="1" dirty="0"/>
          </a:p>
        </p:txBody>
      </p:sp>
      <p:sp>
        <p:nvSpPr>
          <p:cNvPr id="9" name="Textfeld 8"/>
          <p:cNvSpPr txBox="1"/>
          <p:nvPr/>
        </p:nvSpPr>
        <p:spPr>
          <a:xfrm>
            <a:off x="3203848" y="314096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Luft-Wasser-Wärmepumpe</a:t>
            </a:r>
            <a:endParaRPr lang="de-DE" i="1" dirty="0"/>
          </a:p>
        </p:txBody>
      </p:sp>
      <p:sp>
        <p:nvSpPr>
          <p:cNvPr id="10" name="Textfeld 9"/>
          <p:cNvSpPr txBox="1"/>
          <p:nvPr/>
        </p:nvSpPr>
        <p:spPr>
          <a:xfrm>
            <a:off x="5220072" y="371703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Temperatur</a:t>
            </a:r>
            <a:endParaRPr lang="de-DE" i="1" dirty="0"/>
          </a:p>
        </p:txBody>
      </p:sp>
      <p:sp>
        <p:nvSpPr>
          <p:cNvPr id="11" name="Textfeld 10"/>
          <p:cNvSpPr txBox="1"/>
          <p:nvPr/>
        </p:nvSpPr>
        <p:spPr>
          <a:xfrm>
            <a:off x="5220072" y="4005064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Propan / </a:t>
            </a:r>
            <a:r>
              <a:rPr lang="de-DE" i="1" dirty="0" err="1" smtClean="0"/>
              <a:t>Tetraflurethan</a:t>
            </a:r>
            <a:endParaRPr lang="de-DE" i="1" dirty="0"/>
          </a:p>
        </p:txBody>
      </p:sp>
      <p:sp>
        <p:nvSpPr>
          <p:cNvPr id="12" name="Textfeld 11"/>
          <p:cNvSpPr txBox="1"/>
          <p:nvPr/>
        </p:nvSpPr>
        <p:spPr>
          <a:xfrm>
            <a:off x="1331640" y="465313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flüssig</a:t>
            </a:r>
            <a:endParaRPr lang="de-DE" i="1" dirty="0"/>
          </a:p>
        </p:txBody>
      </p:sp>
      <p:sp>
        <p:nvSpPr>
          <p:cNvPr id="13" name="Textfeld 12"/>
          <p:cNvSpPr txBox="1"/>
          <p:nvPr/>
        </p:nvSpPr>
        <p:spPr>
          <a:xfrm>
            <a:off x="2987824" y="465313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verdampft</a:t>
            </a:r>
            <a:endParaRPr lang="de-DE" i="1" dirty="0"/>
          </a:p>
        </p:txBody>
      </p:sp>
      <p:sp>
        <p:nvSpPr>
          <p:cNvPr id="14" name="Textfeld 13"/>
          <p:cNvSpPr txBox="1"/>
          <p:nvPr/>
        </p:nvSpPr>
        <p:spPr>
          <a:xfrm>
            <a:off x="3563888" y="494116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erhitzt</a:t>
            </a:r>
            <a:endParaRPr lang="de-DE" i="1" dirty="0"/>
          </a:p>
        </p:txBody>
      </p:sp>
      <p:sp>
        <p:nvSpPr>
          <p:cNvPr id="15" name="Textfeld 14"/>
          <p:cNvSpPr txBox="1"/>
          <p:nvPr/>
        </p:nvSpPr>
        <p:spPr>
          <a:xfrm>
            <a:off x="2195736" y="558924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Ventil</a:t>
            </a:r>
            <a:endParaRPr lang="de-DE" i="1" dirty="0"/>
          </a:p>
        </p:txBody>
      </p:sp>
      <p:sp>
        <p:nvSpPr>
          <p:cNvPr id="16" name="Textfeld 15"/>
          <p:cNvSpPr txBox="1"/>
          <p:nvPr/>
        </p:nvSpPr>
        <p:spPr>
          <a:xfrm>
            <a:off x="2267744" y="587727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/>
              <a:t>Druck</a:t>
            </a:r>
            <a:endParaRPr lang="de-DE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1. Grundprinzip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91264" cy="3356992"/>
          </a:xfrm>
        </p:spPr>
        <p:txBody>
          <a:bodyPr>
            <a:normAutofit/>
          </a:bodyPr>
          <a:lstStyle/>
          <a:p>
            <a:r>
              <a:rPr lang="de-DE" sz="2400" dirty="0" smtClean="0"/>
              <a:t>Durch </a:t>
            </a:r>
            <a:r>
              <a:rPr lang="de-DE" sz="2400" b="1" dirty="0" smtClean="0"/>
              <a:t>Wärmepumpenanlage</a:t>
            </a:r>
            <a:r>
              <a:rPr lang="de-DE" sz="2400" dirty="0" smtClean="0"/>
              <a:t> (z.B. Erdwärmesonde) wird Umgebungswärme zur </a:t>
            </a:r>
            <a:r>
              <a:rPr lang="de-DE" sz="2400" b="1" dirty="0" smtClean="0"/>
              <a:t>Wärmepumpe</a:t>
            </a:r>
            <a:r>
              <a:rPr lang="de-DE" sz="2400" dirty="0" smtClean="0"/>
              <a:t> geleitet</a:t>
            </a:r>
          </a:p>
          <a:p>
            <a:r>
              <a:rPr lang="de-DE" sz="2400" dirty="0" smtClean="0"/>
              <a:t>Dort Umwandlung in Heizenergie</a:t>
            </a:r>
          </a:p>
          <a:p>
            <a:r>
              <a:rPr lang="de-DE" sz="2400" dirty="0" smtClean="0"/>
              <a:t>Prinzip umgekehrt wie beim Kühlschrank</a:t>
            </a:r>
          </a:p>
          <a:p>
            <a:endParaRPr lang="de-DE" sz="24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3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8. Quellen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600200"/>
            <a:ext cx="8424936" cy="5257800"/>
          </a:xfrm>
        </p:spPr>
        <p:txBody>
          <a:bodyPr>
            <a:normAutofit fontScale="92500"/>
          </a:bodyPr>
          <a:lstStyle/>
          <a:p>
            <a:r>
              <a:rPr lang="de-DE" sz="1400" b="1" dirty="0" smtClean="0"/>
              <a:t>http://www.waermepumpen.info/ </a:t>
            </a:r>
            <a:r>
              <a:rPr lang="de-DE" sz="1400" dirty="0" smtClean="0"/>
              <a:t>- Folie 6, 7, 8, 9, 10, 11, 12</a:t>
            </a:r>
          </a:p>
          <a:p>
            <a:r>
              <a:rPr lang="de-DE" sz="1400" b="1" dirty="0" smtClean="0"/>
              <a:t>http://www.bs-wiki.de/mediawiki/index.php?title=W%C3%A4rmepumpe </a:t>
            </a:r>
            <a:r>
              <a:rPr lang="de-DE" sz="1400" dirty="0" smtClean="0"/>
              <a:t>– Folie 6, 7, 8,  9</a:t>
            </a:r>
          </a:p>
          <a:p>
            <a:r>
              <a:rPr lang="de-DE" sz="1400" b="1" dirty="0" smtClean="0"/>
              <a:t>http://www.elotherm-gmbh.de/scripts/get.aspx?media=/shop/home/waermepumpen/EWS_Waermepumpen_Info.pdf</a:t>
            </a:r>
            <a:r>
              <a:rPr lang="de-DE" sz="1400" dirty="0" smtClean="0"/>
              <a:t> - Folie 6, 7, 8, 9</a:t>
            </a:r>
          </a:p>
          <a:p>
            <a:r>
              <a:rPr lang="de-DE" sz="1400" b="1" dirty="0" smtClean="0"/>
              <a:t>http://www.luftwasser-waermepumpe.de/luft-wasser-waermepumpe.html </a:t>
            </a:r>
            <a:r>
              <a:rPr lang="de-DE" sz="1400" dirty="0" smtClean="0"/>
              <a:t>– Folie 67</a:t>
            </a:r>
          </a:p>
          <a:p>
            <a:r>
              <a:rPr lang="de-DE" sz="1400" b="1" dirty="0" smtClean="0"/>
              <a:t>http://www.energiesparhaus.at/energie/wp-erdkollektor.htm </a:t>
            </a:r>
            <a:r>
              <a:rPr lang="de-DE" sz="1400" dirty="0" smtClean="0"/>
              <a:t>- Folie 8</a:t>
            </a:r>
          </a:p>
          <a:p>
            <a:r>
              <a:rPr lang="de-DE" sz="1400" b="1" dirty="0" smtClean="0"/>
              <a:t>http://www.energie-portal.net/html/erdkollektor.php </a:t>
            </a:r>
            <a:r>
              <a:rPr lang="de-DE" sz="1400" dirty="0" smtClean="0"/>
              <a:t>- Folie 8</a:t>
            </a:r>
          </a:p>
          <a:p>
            <a:r>
              <a:rPr lang="de-DE" sz="1400" b="1" dirty="0" smtClean="0"/>
              <a:t>http://www.energiewelt.de/web/cms/de/1217972/energieberatung/heizung/waermepumpe/grundwasserwaermepumpe/ </a:t>
            </a:r>
            <a:r>
              <a:rPr lang="de-DE" sz="1400" dirty="0" smtClean="0"/>
              <a:t>- Folie 7</a:t>
            </a:r>
          </a:p>
          <a:p>
            <a:r>
              <a:rPr lang="de-DE" sz="1400" b="1" dirty="0" smtClean="0"/>
              <a:t>http://www.effiziento.de/erdwaermepumpe.html </a:t>
            </a:r>
            <a:r>
              <a:rPr lang="de-DE" sz="1400" dirty="0" smtClean="0"/>
              <a:t>– Folie 8, 9</a:t>
            </a:r>
          </a:p>
          <a:p>
            <a:r>
              <a:rPr lang="de-DE" sz="1400" b="1" dirty="0" smtClean="0"/>
              <a:t>http://www.umweltundtechnik.de/index.php?id=170 </a:t>
            </a:r>
            <a:r>
              <a:rPr lang="de-DE" sz="1400" dirty="0" smtClean="0"/>
              <a:t>– Folie 8, 9</a:t>
            </a:r>
          </a:p>
          <a:p>
            <a:r>
              <a:rPr lang="de-DE" sz="1400" b="1" dirty="0" smtClean="0"/>
              <a:t>http://de.wikipedia.org/wiki/Erdw%C3%A4rmesonde  </a:t>
            </a:r>
            <a:r>
              <a:rPr lang="de-DE" sz="1400" dirty="0" smtClean="0"/>
              <a:t>- Folie 9</a:t>
            </a:r>
          </a:p>
          <a:p>
            <a:r>
              <a:rPr lang="de-DE" sz="1400" b="1" dirty="0" smtClean="0"/>
              <a:t>http://de.wikipedia.org/wiki/Linde-Verfahren </a:t>
            </a:r>
            <a:r>
              <a:rPr lang="de-DE" sz="1400" dirty="0" smtClean="0"/>
              <a:t>- Folie 15</a:t>
            </a:r>
          </a:p>
          <a:p>
            <a:r>
              <a:rPr lang="de-DE" sz="1400" b="1" dirty="0" smtClean="0"/>
              <a:t>http://www.chemie.de/lexikon/Linde-Verfahren.html </a:t>
            </a:r>
            <a:r>
              <a:rPr lang="de-DE" sz="1400" dirty="0" smtClean="0"/>
              <a:t>- Folie 15</a:t>
            </a:r>
          </a:p>
          <a:p>
            <a:r>
              <a:rPr lang="de-DE" sz="1400" b="1" dirty="0" smtClean="0"/>
              <a:t>http://www.helpster.de/das-linde-verfahren-erklaerung_103122 </a:t>
            </a:r>
            <a:r>
              <a:rPr lang="de-DE" sz="1400" dirty="0" smtClean="0"/>
              <a:t>- Folie 15</a:t>
            </a:r>
          </a:p>
          <a:p>
            <a:r>
              <a:rPr lang="de-DE" sz="1400" b="1" dirty="0" smtClean="0"/>
              <a:t>http://www.ochsner.de/die-waermepumpe/funktionsweise</a:t>
            </a:r>
            <a:r>
              <a:rPr lang="de-DE" sz="1400" dirty="0" smtClean="0"/>
              <a:t>/ - Folie 16, 17, 18, 19, 20, 21</a:t>
            </a:r>
          </a:p>
          <a:p>
            <a:r>
              <a:rPr lang="de-DE" sz="1400" b="1" dirty="0" smtClean="0"/>
              <a:t>http://www.waermepumpen-portal.de/funktionsweise_waermepumpe.html </a:t>
            </a:r>
            <a:r>
              <a:rPr lang="de-DE" sz="1400" dirty="0" smtClean="0"/>
              <a:t> - Folie 16, 17, 18, 19, 20, 21</a:t>
            </a:r>
          </a:p>
          <a:p>
            <a:r>
              <a:rPr lang="de-DE" sz="1400" b="1" dirty="0" smtClean="0"/>
              <a:t>http://de.wikipedia.org/wiki/K%C3%A4ltemittel#R-6xx_Chlor-_.26_Fluorfreie_Kohlenwasserstoffe </a:t>
            </a:r>
            <a:r>
              <a:rPr lang="de-DE" sz="1400" dirty="0" smtClean="0"/>
              <a:t>– Folie 22</a:t>
            </a:r>
          </a:p>
          <a:p>
            <a:r>
              <a:rPr lang="de-DE" sz="1400" b="1" dirty="0" smtClean="0"/>
              <a:t>https://de.wikipedia.org/wiki/Propan </a:t>
            </a:r>
            <a:r>
              <a:rPr lang="de-DE" sz="1400" dirty="0" smtClean="0"/>
              <a:t>- Folie 23</a:t>
            </a:r>
          </a:p>
          <a:p>
            <a:r>
              <a:rPr lang="de-DE" sz="1400" b="1" dirty="0" smtClean="0"/>
              <a:t>http://de.wikipedia.org/wiki/Tetrafluorethan#Anwendung </a:t>
            </a:r>
            <a:r>
              <a:rPr lang="de-DE" sz="1400" dirty="0" smtClean="0"/>
              <a:t>– Folie 24</a:t>
            </a:r>
          </a:p>
          <a:p>
            <a:r>
              <a:rPr lang="de-DE" sz="1400" b="1" dirty="0" smtClean="0"/>
              <a:t>http://www.klimatechniker.net/wirkungsgrad-waermepumpe-20131079 - Folie 26</a:t>
            </a:r>
            <a:r>
              <a:rPr lang="de-DE" sz="1400" dirty="0" smtClean="0"/>
              <a:t>, 27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30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2204864"/>
          </a:xfrm>
        </p:spPr>
        <p:txBody>
          <a:bodyPr>
            <a:normAutofit/>
          </a:bodyPr>
          <a:lstStyle/>
          <a:p>
            <a:r>
              <a:rPr lang="de-DE" b="1" dirty="0" smtClean="0"/>
              <a:t>Vielen Dank für die Aufmerksamkeit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31</a:t>
            </a:fld>
            <a:endParaRPr lang="de-DE" dirty="0"/>
          </a:p>
        </p:txBody>
      </p:sp>
      <p:pic>
        <p:nvPicPr>
          <p:cNvPr id="5122" name="Picture 2" descr="C:\Users\Persiel\Pictures\2013\Chemiereferat\waermepumpe-vergleich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060848"/>
            <a:ext cx="6963298" cy="38164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2. Verschiedene Wärmequellen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988840"/>
            <a:ext cx="4680520" cy="1152128"/>
          </a:xfrm>
        </p:spPr>
        <p:txBody>
          <a:bodyPr>
            <a:normAutofit/>
          </a:bodyPr>
          <a:lstStyle/>
          <a:p>
            <a:r>
              <a:rPr lang="de-DE" sz="2400" dirty="0" smtClean="0"/>
              <a:t>Luft:  </a:t>
            </a:r>
          </a:p>
          <a:p>
            <a:pPr marL="1257300" lvl="2" indent="-342900">
              <a:buFont typeface="Wingdings" pitchFamily="2" charset="2"/>
              <a:buChar char="§"/>
            </a:pPr>
            <a:r>
              <a:rPr lang="de-DE" dirty="0" smtClean="0"/>
              <a:t>Luft-Wasserwärmepumpe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1026" name="Picture 2" descr="C:\Users\Persiel\Pictures\Bild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420888"/>
            <a:ext cx="2835275" cy="1692275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467544" y="3645024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467544" y="3356992"/>
            <a:ext cx="5184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400" dirty="0" smtClean="0"/>
              <a:t>    Wasser</a:t>
            </a:r>
          </a:p>
          <a:p>
            <a:pPr lvl="2">
              <a:buFont typeface="Wingdings" pitchFamily="2" charset="2"/>
              <a:buChar char="§"/>
            </a:pPr>
            <a:r>
              <a:rPr lang="de-DE" sz="2400" dirty="0" smtClean="0"/>
              <a:t>    Grundwasser-Wärmepumpe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467544" y="4509120"/>
            <a:ext cx="5688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400" dirty="0" smtClean="0"/>
              <a:t>    Erde</a:t>
            </a:r>
          </a:p>
          <a:p>
            <a:pPr lvl="2">
              <a:buFont typeface="Wingdings" pitchFamily="2" charset="2"/>
              <a:buChar char="§"/>
            </a:pPr>
            <a:r>
              <a:rPr lang="de-DE" sz="2400" dirty="0" smtClean="0"/>
              <a:t>    Wärmepumpe mit Erdkollektoren</a:t>
            </a:r>
          </a:p>
          <a:p>
            <a:pPr lvl="2">
              <a:buFont typeface="Wingdings" pitchFamily="2" charset="2"/>
              <a:buChar char="§"/>
            </a:pPr>
            <a:r>
              <a:rPr lang="de-DE" sz="2400" dirty="0" smtClean="0"/>
              <a:t>    </a:t>
            </a:r>
            <a:r>
              <a:rPr lang="de-DE" sz="2400" dirty="0" err="1" smtClean="0"/>
              <a:t>Erwärmesonde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build="p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3. Kurzfilm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https://www.youtube.com/watch?v=yKN8UgkUSV0</a:t>
            </a:r>
          </a:p>
          <a:p>
            <a:endParaRPr lang="de-DE" sz="2000" dirty="0" smtClean="0"/>
          </a:p>
          <a:p>
            <a:r>
              <a:rPr lang="de-DE" sz="2000" dirty="0" smtClean="0"/>
              <a:t>http://www.youtube.com/watch?v=ZSVI5lekE44</a:t>
            </a:r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3.1 Grundwasserwärmepumpe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47248" cy="525780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Besteht aus einem Saug –und einem </a:t>
            </a:r>
          </a:p>
          <a:p>
            <a:pPr>
              <a:buNone/>
            </a:pPr>
            <a:r>
              <a:rPr lang="de-DE" sz="2000" dirty="0" smtClean="0"/>
              <a:t>	Schluckbrunnen </a:t>
            </a:r>
          </a:p>
          <a:p>
            <a:r>
              <a:rPr lang="de-DE" sz="2000" dirty="0" smtClean="0"/>
              <a:t>Grundwasser wird entnommen –</a:t>
            </a:r>
          </a:p>
          <a:p>
            <a:pPr>
              <a:buNone/>
            </a:pPr>
            <a:r>
              <a:rPr lang="de-DE" sz="2000" dirty="0" smtClean="0"/>
              <a:t>	Wärme entzogen – abgekühlt und </a:t>
            </a:r>
          </a:p>
          <a:p>
            <a:pPr>
              <a:buNone/>
            </a:pPr>
            <a:r>
              <a:rPr lang="de-DE" sz="2000" dirty="0" smtClean="0"/>
              <a:t>	wieder in Boden geführt</a:t>
            </a:r>
          </a:p>
          <a:p>
            <a:r>
              <a:rPr lang="de-DE" sz="2000" dirty="0" smtClean="0"/>
              <a:t>Grundwasser hat Temperatur von </a:t>
            </a:r>
          </a:p>
          <a:p>
            <a:pPr>
              <a:buNone/>
            </a:pPr>
            <a:r>
              <a:rPr lang="de-DE" sz="2000" dirty="0" smtClean="0"/>
              <a:t>	8-12°C</a:t>
            </a:r>
          </a:p>
          <a:p>
            <a:r>
              <a:rPr lang="de-DE" sz="2000" dirty="0" smtClean="0"/>
              <a:t>Sogenanntes „Brunnensystem“</a:t>
            </a:r>
          </a:p>
          <a:p>
            <a:r>
              <a:rPr lang="de-DE" sz="2000" dirty="0" smtClean="0"/>
              <a:t>Pumpenergie für Brunnen ist extra</a:t>
            </a:r>
          </a:p>
          <a:p>
            <a:pPr>
              <a:buNone/>
            </a:pPr>
            <a:r>
              <a:rPr lang="de-DE" sz="2000" dirty="0" smtClean="0"/>
              <a:t>	erforderlich			             </a:t>
            </a:r>
            <a:r>
              <a:rPr lang="de-DE" sz="1000" dirty="0" smtClean="0"/>
              <a:t>Quelle: http://www.geologie-salzburg.at/Bilder/Waermepumpe.j</a:t>
            </a:r>
            <a:r>
              <a:rPr lang="de-DE" sz="2000" dirty="0" smtClean="0"/>
              <a:t>		</a:t>
            </a:r>
            <a:endParaRPr lang="de-DE" sz="800" dirty="0" smtClean="0"/>
          </a:p>
          <a:p>
            <a:endParaRPr lang="de-DE" sz="2000" dirty="0" smtClean="0"/>
          </a:p>
          <a:p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1026" name="Picture 2" descr="C:\Users\Persiel\Pictures\2013\Chemiereferat\Waermepumpemml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772816"/>
            <a:ext cx="3597275" cy="3260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3.2 Luft-Wasser-Wärmepumpe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525780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Nutzt Luft aus der Umgebung</a:t>
            </a:r>
          </a:p>
          <a:p>
            <a:r>
              <a:rPr lang="de-DE" sz="2000" dirty="0" smtClean="0"/>
              <a:t>Luft wird durch Ventilatoren </a:t>
            </a:r>
          </a:p>
          <a:p>
            <a:pPr>
              <a:buNone/>
            </a:pPr>
            <a:r>
              <a:rPr lang="de-DE" sz="2000" dirty="0" smtClean="0"/>
              <a:t>	angesaugt</a:t>
            </a:r>
          </a:p>
          <a:p>
            <a:r>
              <a:rPr lang="de-DE" sz="2000" dirty="0" smtClean="0"/>
              <a:t>„Erfolg“ weniger effizient, da</a:t>
            </a:r>
          </a:p>
          <a:p>
            <a:pPr>
              <a:buNone/>
            </a:pPr>
            <a:r>
              <a:rPr lang="de-DE" sz="2000" dirty="0" smtClean="0"/>
              <a:t>	die Temperatur nicht konstant ist</a:t>
            </a:r>
          </a:p>
          <a:p>
            <a:r>
              <a:rPr lang="de-DE" sz="2000" dirty="0" smtClean="0"/>
              <a:t>Aufbau sehr einfach, da Luft </a:t>
            </a:r>
          </a:p>
          <a:p>
            <a:pPr>
              <a:buNone/>
            </a:pPr>
            <a:r>
              <a:rPr lang="de-DE" sz="2000" dirty="0" smtClean="0"/>
              <a:t>	überall vorhanden ist </a:t>
            </a:r>
          </a:p>
          <a:p>
            <a:r>
              <a:rPr lang="de-DE" sz="2000" dirty="0" smtClean="0"/>
              <a:t>Kosten gering</a:t>
            </a:r>
          </a:p>
          <a:p>
            <a:endParaRPr lang="de-DE" sz="2000" dirty="0" smtClean="0"/>
          </a:p>
          <a:p>
            <a:pPr>
              <a:buNone/>
            </a:pPr>
            <a:r>
              <a:rPr lang="de-DE" sz="2000" dirty="0"/>
              <a:t> </a:t>
            </a:r>
            <a:r>
              <a:rPr lang="de-DE" sz="2000" dirty="0" smtClean="0"/>
              <a:t> 					         </a:t>
            </a:r>
          </a:p>
          <a:p>
            <a:pPr>
              <a:buNone/>
            </a:pPr>
            <a:r>
              <a:rPr lang="de-DE" sz="1000" dirty="0" smtClean="0"/>
              <a:t> 						                </a:t>
            </a:r>
            <a:r>
              <a:rPr lang="de-DE" sz="800" dirty="0" smtClean="0"/>
              <a:t>http://www.bs-wiki.de/mediawiki/index.php?title=W%C3%A4rmepumpe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2050" name="Picture 2" descr="C:\Users\Persiel\Pictures\nkdsnvk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700808"/>
            <a:ext cx="4130478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3.3 Erdwärmesonde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525780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„Sonde“ (Rohr) wird ca. 100 m </a:t>
            </a:r>
          </a:p>
          <a:p>
            <a:pPr>
              <a:buNone/>
            </a:pPr>
            <a:r>
              <a:rPr lang="de-DE" sz="2000" dirty="0" smtClean="0"/>
              <a:t>	in die Erde eingelassen</a:t>
            </a:r>
          </a:p>
          <a:p>
            <a:r>
              <a:rPr lang="de-DE" sz="2000" dirty="0" smtClean="0"/>
              <a:t>Pendant zu den Erdkollektoren –</a:t>
            </a:r>
          </a:p>
          <a:p>
            <a:pPr>
              <a:buNone/>
            </a:pPr>
            <a:r>
              <a:rPr lang="de-DE" sz="2000" dirty="0" smtClean="0"/>
              <a:t>	nur „senkrecht“</a:t>
            </a:r>
          </a:p>
          <a:p>
            <a:r>
              <a:rPr lang="de-DE" sz="2000" dirty="0" smtClean="0"/>
              <a:t>Wärme wird unten aufgenommen</a:t>
            </a:r>
          </a:p>
          <a:p>
            <a:pPr>
              <a:buNone/>
            </a:pPr>
            <a:r>
              <a:rPr lang="de-DE" sz="2000" dirty="0" smtClean="0"/>
              <a:t>	und nach oben zur Wärmepumpe</a:t>
            </a:r>
          </a:p>
          <a:p>
            <a:pPr>
              <a:buNone/>
            </a:pPr>
            <a:r>
              <a:rPr lang="de-DE" sz="2000" dirty="0" smtClean="0"/>
              <a:t>	transportiert			          </a:t>
            </a:r>
          </a:p>
          <a:p>
            <a:r>
              <a:rPr lang="de-DE" sz="2000" dirty="0" smtClean="0"/>
              <a:t>Für den Bau muss </a:t>
            </a:r>
          </a:p>
          <a:p>
            <a:pPr>
              <a:buNone/>
            </a:pPr>
            <a:r>
              <a:rPr lang="de-DE" sz="2000" dirty="0" smtClean="0"/>
              <a:t>	rechtliche</a:t>
            </a:r>
            <a:r>
              <a:rPr lang="de-DE" sz="1000" dirty="0" smtClean="0"/>
              <a:t> </a:t>
            </a:r>
            <a:r>
              <a:rPr lang="de-DE" sz="2000" dirty="0" smtClean="0"/>
              <a:t>Erlaubnis </a:t>
            </a:r>
          </a:p>
          <a:p>
            <a:pPr>
              <a:buNone/>
            </a:pPr>
            <a:r>
              <a:rPr lang="de-DE" sz="2000" dirty="0" smtClean="0"/>
              <a:t>	eingeholt werden		</a:t>
            </a:r>
            <a:r>
              <a:rPr lang="de-DE" sz="800" dirty="0" smtClean="0"/>
              <a:t>          	                    http://www.bs-wiki.de/mediawiki/index.php?title=W%C3%A4rmepumpe</a:t>
            </a:r>
          </a:p>
          <a:p>
            <a:pPr>
              <a:buNone/>
            </a:pPr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endParaRPr lang="de-DE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8</a:t>
            </a:fld>
            <a:endParaRPr lang="de-DE" dirty="0"/>
          </a:p>
        </p:txBody>
      </p:sp>
      <p:pic>
        <p:nvPicPr>
          <p:cNvPr id="3074" name="Picture 2" descr="C:\Users\Persiel\Pictures\vkopmdsnködd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700808"/>
            <a:ext cx="4241800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3.4 Erdkollektoren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600200"/>
            <a:ext cx="8208912" cy="5257800"/>
          </a:xfrm>
        </p:spPr>
        <p:txBody>
          <a:bodyPr>
            <a:normAutofit/>
          </a:bodyPr>
          <a:lstStyle/>
          <a:p>
            <a:r>
              <a:rPr lang="de-DE" sz="2000" dirty="0" smtClean="0"/>
              <a:t>Waagerechtes Rohrsystem auf </a:t>
            </a:r>
          </a:p>
          <a:p>
            <a:pPr>
              <a:buNone/>
            </a:pPr>
            <a:r>
              <a:rPr lang="de-DE" sz="2000" dirty="0" smtClean="0"/>
              <a:t>	unbebauter Fläche </a:t>
            </a:r>
          </a:p>
          <a:p>
            <a:r>
              <a:rPr lang="de-DE" sz="2000" dirty="0" smtClean="0"/>
              <a:t>entzieht Erdreich Wärme</a:t>
            </a:r>
          </a:p>
          <a:p>
            <a:r>
              <a:rPr lang="de-DE" sz="2000" dirty="0" smtClean="0"/>
              <a:t>Ca. 120 cm – 150 cm unter Erde</a:t>
            </a:r>
          </a:p>
          <a:p>
            <a:r>
              <a:rPr lang="de-DE" sz="2000" dirty="0" smtClean="0"/>
              <a:t>Bei Einfamilienhaus Fläche von </a:t>
            </a:r>
          </a:p>
          <a:p>
            <a:pPr>
              <a:buNone/>
            </a:pPr>
            <a:r>
              <a:rPr lang="de-DE" sz="2000" dirty="0" smtClean="0"/>
              <a:t>	200m²-270m² ( doppelte Fläche </a:t>
            </a:r>
          </a:p>
          <a:p>
            <a:pPr>
              <a:buNone/>
            </a:pPr>
            <a:r>
              <a:rPr lang="de-DE" sz="2000" dirty="0" smtClean="0"/>
              <a:t>	vom Hausgrundriss)</a:t>
            </a:r>
          </a:p>
          <a:p>
            <a:r>
              <a:rPr lang="de-DE" sz="2000" dirty="0" smtClean="0"/>
              <a:t>Durch Rohre wird Sole (Gemisch aus</a:t>
            </a:r>
          </a:p>
          <a:p>
            <a:pPr>
              <a:buNone/>
            </a:pPr>
            <a:r>
              <a:rPr lang="de-DE" sz="2000" dirty="0" smtClean="0"/>
              <a:t>	Frostschutz und Wasser) gepumpt</a:t>
            </a:r>
          </a:p>
          <a:p>
            <a:r>
              <a:rPr lang="de-DE" sz="2000" dirty="0" smtClean="0"/>
              <a:t>Diese Rohre haben max. Länge von 	         	   </a:t>
            </a:r>
            <a:r>
              <a:rPr lang="de-DE" sz="800" dirty="0" smtClean="0"/>
              <a:t>Quelle: http://www.waermepumpen.info/sole-wasser</a:t>
            </a:r>
          </a:p>
          <a:p>
            <a:pPr>
              <a:buNone/>
            </a:pPr>
            <a:r>
              <a:rPr lang="de-DE" sz="2000" dirty="0" smtClean="0"/>
              <a:t>	ca. 100 m</a:t>
            </a:r>
            <a:endParaRPr lang="de-DE" sz="1000" dirty="0" smtClean="0"/>
          </a:p>
          <a:p>
            <a:endParaRPr lang="de-DE" sz="2000" dirty="0" smtClean="0"/>
          </a:p>
          <a:p>
            <a:pPr>
              <a:buNone/>
            </a:pPr>
            <a:endParaRPr lang="de-DE" sz="20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sz="24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ED3ED-7800-491E-949F-C3024F310167}" type="slidenum">
              <a:rPr lang="de-DE" smtClean="0"/>
              <a:pPr/>
              <a:t>9</a:t>
            </a:fld>
            <a:endParaRPr lang="de-DE" dirty="0"/>
          </a:p>
        </p:txBody>
      </p:sp>
      <p:pic>
        <p:nvPicPr>
          <p:cNvPr id="8" name="Picture 3" descr="C:\Users\Persiel\Pictures\2013\Chemiereferat\erdkollektor-waermepum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700808"/>
            <a:ext cx="3810000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860</Words>
  <Application>Microsoft Office PowerPoint</Application>
  <PresentationFormat>Bildschirmpräsentation (4:3)</PresentationFormat>
  <Paragraphs>350</Paragraphs>
  <Slides>31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2" baseType="lpstr">
      <vt:lpstr>Larissa-Design</vt:lpstr>
      <vt:lpstr>Wärmepumpe   Energieresourcen schonen Referat von Malte Persiel  FOS T 12/13 </vt:lpstr>
      <vt:lpstr>Themen des Referats</vt:lpstr>
      <vt:lpstr>1. Grundprinzip</vt:lpstr>
      <vt:lpstr>2. Verschiedene Wärmequellen</vt:lpstr>
      <vt:lpstr>3. Kurzfilm</vt:lpstr>
      <vt:lpstr>3.1 Grundwasserwärmepumpe</vt:lpstr>
      <vt:lpstr>3.2 Luft-Wasser-Wärmepumpe</vt:lpstr>
      <vt:lpstr>3.3 Erdwärmesonde</vt:lpstr>
      <vt:lpstr>3.4 Erdkollektoren</vt:lpstr>
      <vt:lpstr>3.4.1 Bodenbeschaffenheit</vt:lpstr>
      <vt:lpstr>3.5.1 Kosten </vt:lpstr>
      <vt:lpstr>3.5.2 Kosten </vt:lpstr>
      <vt:lpstr>3.6 Vor- und Nachteile der vier Varianten</vt:lpstr>
      <vt:lpstr>4. Wärmepumpe</vt:lpstr>
      <vt:lpstr>5.1 Carl von Linde-Verfahren</vt:lpstr>
      <vt:lpstr>5.2 Wärmepumpemkreislauf</vt:lpstr>
      <vt:lpstr>5.2.1 Verdampfer</vt:lpstr>
      <vt:lpstr>5.2.2 Verdichter</vt:lpstr>
      <vt:lpstr>5.2.3 Verflüssiger</vt:lpstr>
      <vt:lpstr>5.2.4 Expansionsventil</vt:lpstr>
      <vt:lpstr>5.3 Druckveränderung beim Kreislauf</vt:lpstr>
      <vt:lpstr>5.4 Kältemittel</vt:lpstr>
      <vt:lpstr>5.4.1 Propan / R 290</vt:lpstr>
      <vt:lpstr>5.4.2 Tetrafluorethan / R 134 a</vt:lpstr>
      <vt:lpstr>5.6 Versuch</vt:lpstr>
      <vt:lpstr>6. Leistungszahlberechnung</vt:lpstr>
      <vt:lpstr>6. Leistungszahlberechnung</vt:lpstr>
      <vt:lpstr>6. Leistungszahlberechnung</vt:lpstr>
      <vt:lpstr>7. Lückentext</vt:lpstr>
      <vt:lpstr>8. Quellen</vt:lpstr>
      <vt:lpstr>Vielen Dank für die Aufmerksamkeit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Wärmepumpe   Referat von Malte Persiel  FOS T 12/13 </dc:title>
  <dc:creator>Persiel</dc:creator>
  <cp:lastModifiedBy>Persiel</cp:lastModifiedBy>
  <cp:revision>132</cp:revision>
  <dcterms:created xsi:type="dcterms:W3CDTF">2013-04-07T12:23:58Z</dcterms:created>
  <dcterms:modified xsi:type="dcterms:W3CDTF">2013-04-30T05:08:40Z</dcterms:modified>
</cp:coreProperties>
</file>